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66" r:id="rId3"/>
    <p:sldId id="268" r:id="rId4"/>
    <p:sldId id="270" r:id="rId5"/>
    <p:sldId id="304" r:id="rId6"/>
    <p:sldId id="271" r:id="rId7"/>
    <p:sldId id="300" r:id="rId8"/>
    <p:sldId id="303" r:id="rId9"/>
    <p:sldId id="301" r:id="rId10"/>
    <p:sldId id="302" r:id="rId11"/>
    <p:sldId id="305" r:id="rId12"/>
    <p:sldId id="269" r:id="rId13"/>
    <p:sldId id="289" r:id="rId14"/>
    <p:sldId id="332" r:id="rId15"/>
    <p:sldId id="330" r:id="rId16"/>
    <p:sldId id="331" r:id="rId17"/>
    <p:sldId id="329" r:id="rId18"/>
    <p:sldId id="334" r:id="rId19"/>
    <p:sldId id="337" r:id="rId20"/>
    <p:sldId id="333" r:id="rId21"/>
    <p:sldId id="341" r:id="rId22"/>
    <p:sldId id="335" r:id="rId23"/>
    <p:sldId id="336" r:id="rId24"/>
    <p:sldId id="343" r:id="rId25"/>
    <p:sldId id="315" r:id="rId26"/>
    <p:sldId id="280" r:id="rId27"/>
    <p:sldId id="281" r:id="rId28"/>
    <p:sldId id="283" r:id="rId29"/>
    <p:sldId id="306" r:id="rId30"/>
    <p:sldId id="307" r:id="rId31"/>
    <p:sldId id="309" r:id="rId32"/>
    <p:sldId id="310" r:id="rId33"/>
    <p:sldId id="308" r:id="rId34"/>
    <p:sldId id="318" r:id="rId35"/>
    <p:sldId id="338" r:id="rId36"/>
    <p:sldId id="313" r:id="rId37"/>
    <p:sldId id="317" r:id="rId38"/>
    <p:sldId id="316" r:id="rId39"/>
    <p:sldId id="314" r:id="rId40"/>
    <p:sldId id="322" r:id="rId41"/>
    <p:sldId id="320" r:id="rId42"/>
    <p:sldId id="339" r:id="rId43"/>
    <p:sldId id="321" r:id="rId44"/>
    <p:sldId id="312" r:id="rId45"/>
    <p:sldId id="324" r:id="rId46"/>
    <p:sldId id="323" r:id="rId47"/>
    <p:sldId id="325" r:id="rId48"/>
    <p:sldId id="287" r:id="rId49"/>
    <p:sldId id="328" r:id="rId50"/>
    <p:sldId id="285" r:id="rId51"/>
    <p:sldId id="286" r:id="rId52"/>
    <p:sldId id="326" r:id="rId53"/>
    <p:sldId id="284" r:id="rId54"/>
    <p:sldId id="288" r:id="rId55"/>
    <p:sldId id="340" r:id="rId56"/>
    <p:sldId id="290" r:id="rId57"/>
    <p:sldId id="291" r:id="rId58"/>
    <p:sldId id="292" r:id="rId59"/>
    <p:sldId id="342" r:id="rId60"/>
    <p:sldId id="262" r:id="rId6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AF132D9-A7A3-5640-AE88-C2C6B32ED0CC}">
          <p14:sldIdLst>
            <p14:sldId id="256"/>
            <p14:sldId id="266"/>
          </p14:sldIdLst>
        </p14:section>
        <p14:section name="Introducción" id="{7762EEBF-8D89-E046-8504-4B71080DEED2}">
          <p14:sldIdLst>
            <p14:sldId id="268"/>
            <p14:sldId id="270"/>
          </p14:sldIdLst>
        </p14:section>
        <p14:section name="Beneficios TIC" id="{D0D6BB21-7458-8A4B-82A7-28C1612E103C}">
          <p14:sldIdLst>
            <p14:sldId id="304"/>
            <p14:sldId id="271"/>
            <p14:sldId id="300"/>
            <p14:sldId id="303"/>
            <p14:sldId id="301"/>
            <p14:sldId id="302"/>
            <p14:sldId id="305"/>
            <p14:sldId id="269"/>
          </p14:sldIdLst>
        </p14:section>
        <p14:section name="Ambientes de aprendizaje" id="{24B8566D-B44B-8744-A238-797E5203F9E3}">
          <p14:sldIdLst>
            <p14:sldId id="289"/>
            <p14:sldId id="332"/>
            <p14:sldId id="330"/>
            <p14:sldId id="331"/>
            <p14:sldId id="329"/>
            <p14:sldId id="334"/>
            <p14:sldId id="337"/>
            <p14:sldId id="333"/>
            <p14:sldId id="341"/>
            <p14:sldId id="335"/>
            <p14:sldId id="336"/>
            <p14:sldId id="343"/>
          </p14:sldIdLst>
        </p14:section>
        <p14:section name="Metodologías didácticas" id="{4E8A8F48-9996-4241-A8EA-91EEB2A7613E}">
          <p14:sldIdLst>
            <p14:sldId id="315"/>
            <p14:sldId id="280"/>
            <p14:sldId id="281"/>
            <p14:sldId id="283"/>
            <p14:sldId id="306"/>
            <p14:sldId id="307"/>
            <p14:sldId id="309"/>
            <p14:sldId id="310"/>
            <p14:sldId id="308"/>
            <p14:sldId id="318"/>
            <p14:sldId id="338"/>
            <p14:sldId id="313"/>
            <p14:sldId id="317"/>
            <p14:sldId id="316"/>
            <p14:sldId id="314"/>
            <p14:sldId id="322"/>
            <p14:sldId id="320"/>
            <p14:sldId id="339"/>
            <p14:sldId id="321"/>
            <p14:sldId id="312"/>
            <p14:sldId id="324"/>
            <p14:sldId id="323"/>
            <p14:sldId id="325"/>
            <p14:sldId id="287"/>
            <p14:sldId id="328"/>
            <p14:sldId id="285"/>
            <p14:sldId id="286"/>
            <p14:sldId id="326"/>
            <p14:sldId id="284"/>
            <p14:sldId id="288"/>
            <p14:sldId id="340"/>
            <p14:sldId id="290"/>
            <p14:sldId id="291"/>
            <p14:sldId id="292"/>
            <p14:sldId id="342"/>
          </p14:sldIdLst>
        </p14:section>
        <p14:section name="Fin" id="{1667C682-6114-A740-A17D-0D01BDA4BF06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42" userDrawn="1">
          <p15:clr>
            <a:srgbClr val="A4A3A4"/>
          </p15:clr>
        </p15:guide>
        <p15:guide id="2" orient="horz" pos="3589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pos="4180" userDrawn="1">
          <p15:clr>
            <a:srgbClr val="A4A3A4"/>
          </p15:clr>
        </p15:guide>
        <p15:guide id="6" pos="7680" userDrawn="1">
          <p15:clr>
            <a:srgbClr val="A4A3A4"/>
          </p15:clr>
        </p15:guide>
        <p15:guide id="7" pos="6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0" autoAdjust="0"/>
    <p:restoredTop sz="91729"/>
  </p:normalViewPr>
  <p:slideViewPr>
    <p:cSldViewPr snapToGrid="0">
      <p:cViewPr varScale="1">
        <p:scale>
          <a:sx n="148" d="100"/>
          <a:sy n="148" d="100"/>
        </p:scale>
        <p:origin x="1400" y="184"/>
      </p:cViewPr>
      <p:guideLst>
        <p:guide orient="horz" pos="4042"/>
        <p:guide orient="horz" pos="3589"/>
        <p:guide orient="horz" pos="640"/>
        <p:guide orient="horz" pos="2024"/>
        <p:guide pos="4180"/>
        <p:guide pos="7680"/>
        <p:guide pos="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0FF48-9389-6A4B-8811-16A5DF3907B5}" type="datetimeFigureOut">
              <a:rPr lang="es-ES_tradnl" smtClean="0"/>
              <a:t>7/4/20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2C5D2-F052-754E-B7F3-C78D730F1BCE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116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Los beneficios para los alumnos son</a:t>
            </a:r>
            <a:r>
              <a:rPr lang="mr-IN" dirty="0" smtClean="0"/>
              <a:t>…</a:t>
            </a:r>
            <a:r>
              <a:rPr lang="es-ES" dirty="0" smtClean="0"/>
              <a:t>..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5814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adquisición de competencias digitales supone un reto en sí mismo que "empodera" a los alumnos como ciudadanos y como trabajadores.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8702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motivación mejora la capacidad de atención.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algn="l"/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Recordamos hasta el </a:t>
            </a:r>
            <a:r>
              <a:rPr lang="es-ES_tradn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80% de aquello que vemos</a:t>
            </a:r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mientras que solo el </a:t>
            </a:r>
            <a:r>
              <a:rPr lang="es-ES_tradn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20% de lo que leemos</a:t>
            </a:r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o el </a:t>
            </a:r>
            <a:r>
              <a:rPr lang="es-ES_tradn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10% de lo que oímos</a:t>
            </a:r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778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evolución de las aplicaciones informáticas en usabilidad, accesibilidad y mejora de los interfaces; ha contribuido a facilitar el uso creativo de estas herramientas.  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9010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formación basada en el desarrollo de competencias requiere metodologías de enseñanza-aprendizaje que pivoten en la interacción del estudiante con el docente y con el resto de compañeros; lejos el modelo tradicional de aprendizaje memorístico por adquisición basado en el método expositivo (lecciones magistrales).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comunicación básicamente unidireccional (uno a muchos) del modelo educativo tradicional se complementa ahora con la posibilidad de comunicaciones multidireccionales (muchos a muchos), asincrónicas (ruptura de unidad temporal), virtuales (ruptura de unidad de lugar).</a:t>
            </a:r>
          </a:p>
          <a:p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6211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TIC incorporan diversas técnicas y procedimientos que facilitan el trabajo colaborativo; en gran medida por su ubicuidad y la proliferación de aplicaciones para compartir y editar información desde múltiples dispositivos: ordenadores, tabletas y teléfonos.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305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beneficios para el docente son </a:t>
            </a:r>
            <a:r>
              <a:rPr lang="mr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TIC incorporan diversas técnicas y procedimientos que facilitan el trabajo colaborativo; en gran medida por su ubicuidad y la proliferación de aplicaciones para compartir y editar información desde múltiples dispositivos: ordenadores, tabletas y teléfonos.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1089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PLEs</a:t>
            </a:r>
            <a:r>
              <a:rPr lang="es-ES_tradnl" dirty="0" smtClean="0"/>
              <a:t> y </a:t>
            </a:r>
            <a:r>
              <a:rPr lang="es-ES_tradnl" dirty="0" err="1" smtClean="0"/>
              <a:t>LMSs</a:t>
            </a:r>
            <a:r>
              <a:rPr lang="es-ES_tradnl" dirty="0" smtClean="0"/>
              <a:t>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181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Algunos autores incorporan al PLE,</a:t>
            </a:r>
            <a:r>
              <a:rPr lang="es-ES_tradnl" baseline="0" dirty="0" smtClean="0"/>
              <a:t> el conjunto de relaciones alumno-formador alumno-alumno (Personal </a:t>
            </a:r>
            <a:r>
              <a:rPr lang="es-ES_tradnl" baseline="0" dirty="0" err="1" smtClean="0"/>
              <a:t>Learning</a:t>
            </a:r>
            <a:r>
              <a:rPr lang="es-ES_tradnl" baseline="0" dirty="0" smtClean="0"/>
              <a:t> Network - PLN). Otros incluyen </a:t>
            </a:r>
            <a:r>
              <a:rPr lang="es-ES_tradnl" baseline="0" dirty="0" err="1" smtClean="0"/>
              <a:t>tambi</a:t>
            </a:r>
            <a:r>
              <a:rPr lang="es-ES" baseline="0" dirty="0" smtClean="0"/>
              <a:t>é</a:t>
            </a:r>
            <a:r>
              <a:rPr lang="es-ES_tradnl" baseline="0" dirty="0" smtClean="0"/>
              <a:t>n la red de espacios f</a:t>
            </a:r>
            <a:r>
              <a:rPr lang="es-ES" baseline="0" dirty="0" err="1" smtClean="0"/>
              <a:t>ísicos</a:t>
            </a:r>
            <a:r>
              <a:rPr lang="es-ES" baseline="0" dirty="0" smtClean="0"/>
              <a:t> para el aprendizaje informal: bibliotecas, museos, </a:t>
            </a:r>
            <a:r>
              <a:rPr lang="mr-IN" baseline="0" dirty="0" smtClean="0"/>
              <a:t>…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4883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Algunos autores incorporan al PLE,</a:t>
            </a:r>
            <a:r>
              <a:rPr lang="es-ES_tradnl" baseline="0" dirty="0" smtClean="0"/>
              <a:t> el conjunto de relaciones alumno-formador alumno-alumno (Personal </a:t>
            </a:r>
            <a:r>
              <a:rPr lang="es-ES_tradnl" baseline="0" dirty="0" err="1" smtClean="0"/>
              <a:t>Learning</a:t>
            </a:r>
            <a:r>
              <a:rPr lang="es-ES_tradnl" baseline="0" dirty="0" smtClean="0"/>
              <a:t> Network - PLN). Otros incluyen </a:t>
            </a:r>
            <a:r>
              <a:rPr lang="es-ES_tradnl" baseline="0" dirty="0" err="1" smtClean="0"/>
              <a:t>tambi</a:t>
            </a:r>
            <a:r>
              <a:rPr lang="es-ES" baseline="0" dirty="0" smtClean="0"/>
              <a:t>é</a:t>
            </a:r>
            <a:r>
              <a:rPr lang="es-ES_tradnl" baseline="0" dirty="0" smtClean="0"/>
              <a:t>n la red de espacios f</a:t>
            </a:r>
            <a:r>
              <a:rPr lang="es-ES" baseline="0" dirty="0" err="1" smtClean="0"/>
              <a:t>ísicos</a:t>
            </a:r>
            <a:r>
              <a:rPr lang="es-ES" baseline="0" dirty="0" smtClean="0"/>
              <a:t> para el aprendizaje informal: bibliotecas, museos, </a:t>
            </a:r>
            <a:r>
              <a:rPr lang="mr-IN" baseline="0" dirty="0" smtClean="0"/>
              <a:t>…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1834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Algunos autores incorporan al PLE,</a:t>
            </a:r>
            <a:r>
              <a:rPr lang="es-ES_tradnl" baseline="0" dirty="0" smtClean="0"/>
              <a:t> el conjunto de relaciones alumno-formador alumno-alumno (Personal </a:t>
            </a:r>
            <a:r>
              <a:rPr lang="es-ES_tradnl" baseline="0" dirty="0" err="1" smtClean="0"/>
              <a:t>Learning</a:t>
            </a:r>
            <a:r>
              <a:rPr lang="es-ES_tradnl" baseline="0" dirty="0" smtClean="0"/>
              <a:t> Network - PLN). Otros incluyen </a:t>
            </a:r>
            <a:r>
              <a:rPr lang="es-ES_tradnl" baseline="0" dirty="0" err="1" smtClean="0"/>
              <a:t>tambi</a:t>
            </a:r>
            <a:r>
              <a:rPr lang="es-ES" baseline="0" dirty="0" smtClean="0"/>
              <a:t>é</a:t>
            </a:r>
            <a:r>
              <a:rPr lang="es-ES_tradnl" baseline="0" dirty="0" smtClean="0"/>
              <a:t>n la red de espacios f</a:t>
            </a:r>
            <a:r>
              <a:rPr lang="es-ES" baseline="0" dirty="0" err="1" smtClean="0"/>
              <a:t>ísicos</a:t>
            </a:r>
            <a:r>
              <a:rPr lang="es-ES" baseline="0" dirty="0" smtClean="0"/>
              <a:t> para el aprendizaje informal: bibliotecas, museos, </a:t>
            </a:r>
            <a:r>
              <a:rPr lang="mr-IN" baseline="0" dirty="0" smtClean="0"/>
              <a:t>…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18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 </a:t>
            </a:r>
            <a:r>
              <a:rPr lang="mr-IN" dirty="0" smtClean="0"/>
              <a:t>…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2680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8542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660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684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2864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52710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6948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6140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Blog, wikis,</a:t>
            </a:r>
            <a:r>
              <a:rPr lang="es-ES_tradnl" baseline="0" dirty="0" smtClean="0"/>
              <a:t> e-portafolios (</a:t>
            </a:r>
            <a:r>
              <a:rPr lang="es-ES_tradnl" baseline="0" dirty="0" err="1" smtClean="0"/>
              <a:t>Mahara</a:t>
            </a:r>
            <a:r>
              <a:rPr lang="es-ES_tradnl" baseline="0" dirty="0" smtClean="0"/>
              <a:t>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0913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ES_tradnl" sz="1200" dirty="0" err="1" smtClean="0"/>
              <a:t>reflexión</a:t>
            </a:r>
            <a:r>
              <a:rPr lang="es-ES_tradnl" sz="1200" dirty="0" smtClean="0"/>
              <a:t>, </a:t>
            </a:r>
            <a:r>
              <a:rPr lang="es-ES_tradnl" sz="1200" dirty="0" err="1" smtClean="0"/>
              <a:t>análisis</a:t>
            </a:r>
            <a:r>
              <a:rPr lang="es-ES_tradnl" sz="1200" dirty="0" smtClean="0"/>
              <a:t>, </a:t>
            </a:r>
            <a:r>
              <a:rPr lang="es-ES_tradnl" sz="1200" dirty="0" err="1" smtClean="0"/>
              <a:t>síntesis</a:t>
            </a:r>
            <a:r>
              <a:rPr lang="es-ES_tradnl" sz="1200" dirty="0" smtClean="0"/>
              <a:t>, razonamiento, </a:t>
            </a:r>
            <a:r>
              <a:rPr lang="es-ES_tradnl" sz="1200" dirty="0" err="1" smtClean="0"/>
              <a:t>evaluación</a:t>
            </a:r>
            <a:r>
              <a:rPr lang="es-ES_tradnl" sz="1200" dirty="0" smtClean="0"/>
              <a:t>, etc. </a:t>
            </a:r>
          </a:p>
          <a:p>
            <a:pPr marL="228600" indent="-228600">
              <a:buAutoNum type="arabicPeriod"/>
            </a:pPr>
            <a:r>
              <a:rPr lang="es-ES_tradnl" sz="1200" dirty="0" smtClean="0"/>
              <a:t>Escuchar activamente, aprender a preguntar, defender y argumentar un punto de vista, </a:t>
            </a:r>
            <a:r>
              <a:rPr lang="es-ES_tradnl" sz="1200" dirty="0" err="1" smtClean="0"/>
              <a:t>etc</a:t>
            </a:r>
            <a:endParaRPr lang="es-ES_tradnl" sz="1200" dirty="0" smtClean="0"/>
          </a:p>
          <a:p>
            <a:pPr marL="228600" indent="-228600">
              <a:buAutoNum type="arabicPeriod"/>
            </a:pPr>
            <a:r>
              <a:rPr lang="es-ES_tradnl" sz="1200" dirty="0" smtClean="0"/>
              <a:t>autoestima y autoconfianza, responsabilidad</a:t>
            </a:r>
          </a:p>
          <a:p>
            <a:pPr marL="228600" indent="-228600">
              <a:buAutoNum type="arabicPeriod"/>
            </a:pPr>
            <a:r>
              <a:rPr lang="es-ES_tradnl" sz="1200" dirty="0" smtClean="0"/>
              <a:t>aceptar su responsabilidad con respecto al progreso y la </a:t>
            </a:r>
            <a:r>
              <a:rPr lang="es-ES_tradnl" sz="1200" dirty="0" err="1" smtClean="0"/>
              <a:t>dirección</a:t>
            </a:r>
            <a:r>
              <a:rPr lang="es-ES_tradnl" sz="1200" dirty="0" smtClean="0"/>
              <a:t> de su aprendizaje. Aprender a aprender.</a:t>
            </a:r>
          </a:p>
          <a:p>
            <a:pPr marL="228600" indent="-228600">
              <a:buAutoNum type="arabicPeriod"/>
            </a:pPr>
            <a:r>
              <a:rPr lang="es-ES_tradnl" sz="1200" dirty="0" err="1" smtClean="0"/>
              <a:t>planificación</a:t>
            </a:r>
            <a:r>
              <a:rPr lang="es-ES_tradnl" sz="1200" dirty="0" smtClean="0"/>
              <a:t>, </a:t>
            </a:r>
            <a:r>
              <a:rPr lang="es-ES_tradnl" sz="1200" dirty="0" err="1" smtClean="0"/>
              <a:t>organización</a:t>
            </a:r>
            <a:r>
              <a:rPr lang="es-ES_tradnl" sz="1200" dirty="0" smtClean="0"/>
              <a:t>, </a:t>
            </a:r>
            <a:r>
              <a:rPr lang="es-ES_tradnl" sz="1200" dirty="0" err="1" smtClean="0"/>
              <a:t>prestación</a:t>
            </a:r>
            <a:r>
              <a:rPr lang="es-ES_tradnl" sz="1200" dirty="0" smtClean="0"/>
              <a:t> de apoyo, </a:t>
            </a:r>
            <a:r>
              <a:rPr lang="es-ES_tradnl" sz="1200" dirty="0" err="1" smtClean="0"/>
              <a:t>distribución</a:t>
            </a:r>
            <a:r>
              <a:rPr lang="es-ES_tradnl" sz="1200" dirty="0" smtClean="0"/>
              <a:t> de tareas, </a:t>
            </a:r>
            <a:r>
              <a:rPr lang="es-ES_tradnl" sz="1200" dirty="0" err="1" smtClean="0"/>
              <a:t>supervisión</a:t>
            </a:r>
            <a:r>
              <a:rPr lang="es-ES_tradnl" sz="1200" dirty="0" smtClean="0"/>
              <a:t> del progreso</a:t>
            </a:r>
          </a:p>
          <a:p>
            <a:pPr marL="228600" indent="-228600">
              <a:buAutoNum type="arabicPeriod"/>
            </a:pPr>
            <a:r>
              <a:rPr lang="es-ES_tradnl" sz="1200" dirty="0" smtClean="0"/>
              <a:t>aprender de sus </a:t>
            </a:r>
            <a:r>
              <a:rPr lang="es-ES_tradnl" sz="1200" dirty="0" err="1" smtClean="0"/>
              <a:t>éxitos</a:t>
            </a:r>
            <a:r>
              <a:rPr lang="es-ES_tradnl" sz="1200" dirty="0" smtClean="0"/>
              <a:t> y fracasos y </a:t>
            </a:r>
            <a:r>
              <a:rPr lang="es-ES_tradnl" sz="1200" dirty="0" err="1" smtClean="0"/>
              <a:t>asi</a:t>
            </a:r>
            <a:r>
              <a:rPr lang="es-ES_tradnl" sz="1200" dirty="0" smtClean="0"/>
              <a:t>́ desarrollar sus destrezas y </a:t>
            </a:r>
            <a:r>
              <a:rPr lang="es-ES_tradnl" sz="1200" dirty="0" err="1" smtClean="0"/>
              <a:t>comprensión</a:t>
            </a:r>
            <a:r>
              <a:rPr lang="es-ES_tradnl" sz="1200" dirty="0" smtClean="0"/>
              <a:t> y planear el aprendizaje futuro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611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8916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Divisi</a:t>
            </a:r>
            <a:r>
              <a:rPr lang="es-ES" dirty="0" err="1" smtClean="0"/>
              <a:t>ón</a:t>
            </a:r>
            <a:r>
              <a:rPr lang="es-ES" dirty="0" smtClean="0"/>
              <a:t> funcional que pretende destacar el trabajo autónomo y el trabajo entre pares.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8982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6776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 proceso de descubrir aumenta la autoestima y la seguridad del estudiante sobre el conocimiento de la materia. Por otra parte, </a:t>
            </a:r>
            <a:r>
              <a:rPr lang="es-ES_tradnl" dirty="0" smtClean="0"/>
              <a:t>Bruner considera que</a:t>
            </a:r>
            <a:r>
              <a:rPr lang="es-ES_tradnl" baseline="0" dirty="0" smtClean="0"/>
              <a:t> </a:t>
            </a:r>
            <a:r>
              <a:rPr lang="es-ES_tradnl" b="1" dirty="0" smtClean="0"/>
              <a:t>el aprendizaje debe realizarse mediante la interacción de todos los participantes</a:t>
            </a:r>
            <a:r>
              <a:rPr lang="es-ES_tradnl" b="0" dirty="0" smtClean="0"/>
              <a:t>.</a:t>
            </a:r>
          </a:p>
          <a:p>
            <a:endParaRPr lang="es-ES_tradnl" b="0" dirty="0" smtClean="0"/>
          </a:p>
          <a:p>
            <a:r>
              <a:rPr lang="es-ES_tradnl" b="0" dirty="0" smtClean="0"/>
              <a:t>Ejemplo </a:t>
            </a:r>
            <a:r>
              <a:rPr lang="es-ES_tradnl" b="0" dirty="0" err="1" smtClean="0"/>
              <a:t>transductivo</a:t>
            </a:r>
            <a:r>
              <a:rPr lang="es-ES_tradnl" b="0" dirty="0" smtClean="0"/>
              <a:t>:</a:t>
            </a:r>
            <a:r>
              <a:rPr lang="es-ES_tradnl" b="0" baseline="0" dirty="0" smtClean="0"/>
              <a:t> ¿En </a:t>
            </a:r>
            <a:r>
              <a:rPr lang="es-ES_tradnl" b="0" baseline="0" dirty="0" err="1" smtClean="0"/>
              <a:t>qu</a:t>
            </a:r>
            <a:r>
              <a:rPr lang="es-ES" b="0" baseline="0" dirty="0" smtClean="0"/>
              <a:t>é se parece una jirafa y una avestruz? (ambas tienen el cuello largo). E</a:t>
            </a:r>
            <a:r>
              <a:rPr lang="es-ES" dirty="0" smtClean="0"/>
              <a:t>l pensamiento </a:t>
            </a:r>
            <a:r>
              <a:rPr lang="es-ES" dirty="0" err="1" smtClean="0"/>
              <a:t>transductivo</a:t>
            </a:r>
            <a:r>
              <a:rPr lang="es-ES" dirty="0" smtClean="0"/>
              <a:t> puede caer en pensamientos </a:t>
            </a:r>
            <a:r>
              <a:rPr lang="es-ES" dirty="0" err="1" smtClean="0"/>
              <a:t>estreotipados</a:t>
            </a:r>
            <a:r>
              <a:rPr lang="es-ES" dirty="0" smtClean="0"/>
              <a:t>, pero también a percepciones divergentes o imaginativas; por ello se le considera muy creativo. Facilita la generación de metáforas (metáfora del escritorio</a:t>
            </a:r>
            <a:r>
              <a:rPr lang="es-ES" baseline="0" dirty="0" smtClean="0"/>
              <a:t> como interfaz informático)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220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ES" dirty="0" smtClean="0"/>
              <a:t>Al acotarse el ámbito de búsqueda pretendemos que el alumno sitúe el </a:t>
            </a:r>
            <a:r>
              <a:rPr lang="es-ES" b="1" dirty="0" smtClean="0"/>
              <a:t>foco de investigación en el núcleo del tema objeto de aprendizaje</a:t>
            </a:r>
            <a:r>
              <a:rPr lang="es-ES" dirty="0" smtClean="0"/>
              <a:t>,</a:t>
            </a:r>
            <a:r>
              <a:rPr lang="es-ES" baseline="0" dirty="0" smtClean="0"/>
              <a:t> y evitamos que se desvíe a aspectos colaterales no significativamente relevantes a tal fin.</a:t>
            </a:r>
          </a:p>
          <a:p>
            <a:pPr marL="0" indent="0">
              <a:buNone/>
            </a:pPr>
            <a:r>
              <a:rPr lang="es-ES" baseline="0" dirty="0" smtClean="0"/>
              <a:t>Se pueden utilizar rúbricas en la fase de evaluación.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531078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3733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Los alumnos deben percibir que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tarea tiene sentido y merece la pena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esto lo incentivara a realizar el descubrimiento, que llevara a que se produzca el aprendizaje.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77697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Los alumnos deben percibir que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tarea tiene sentido y merece la pena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esto lo incentivara a realizar el descubrimiento, que llevara a que se produzca el aprendizaje.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623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Los alumnos deben percibir que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tarea tiene sentido y merece la pena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esto lo incentivara a realizar el descubrimiento, que llevara a que se produzca el aprendizaje.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60499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Los alumnos deben percibir que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tarea tiene sentido y merece la pena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esto lo incentivara a realizar el descubrimiento, que llevara a que se produzca el aprendizaje.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0691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>
                <a:effectLst/>
              </a:rPr>
              <a:t>El aprendizaje significativo se construye sobre los conocimientos previos del estudiante y se integra en su estructura cognitiva estableciendo relaciones entre el conocimiento previo</a:t>
            </a:r>
            <a:r>
              <a:rPr lang="es-ES_tradnl" baseline="0" dirty="0" smtClean="0">
                <a:effectLst/>
              </a:rPr>
              <a:t> y el nuevo conocimiento.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236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00458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Los alumnos deben percibir que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tarea tiene sentido y merece la pena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esto lo incentivara a realizar el descubrimiento, que llevara a que se produzca el aprendizaje. </a:t>
            </a: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39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6952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85582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77008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68635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effectLst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6918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96767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37769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61688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84846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49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24939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51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05960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52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08635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55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08554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C5D2-F052-754E-B7F3-C78D730F1BCE}" type="slidenum">
              <a:rPr lang="es-ES_tradnl" smtClean="0"/>
              <a:t>56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8243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4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05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2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2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8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05D2-8871-4867-B7CB-0ED5FE01EB5E}" type="datetimeFigureOut">
              <a:rPr lang="es-CO" smtClean="0"/>
              <a:t>7/04/20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3B3E-6B0F-47E0-AA3D-498368155BA8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587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05D2-8871-4867-B7CB-0ED5FE01EB5E}" type="datetimeFigureOut">
              <a:rPr lang="es-CO" smtClean="0"/>
              <a:t>7/04/20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3B3E-6B0F-47E0-AA3D-498368155BA8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033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05D2-8871-4867-B7CB-0ED5FE01EB5E}" type="datetimeFigureOut">
              <a:rPr lang="es-CO" smtClean="0"/>
              <a:t>7/04/20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3B3E-6B0F-47E0-AA3D-498368155BA8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457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30"/>
            <a:ext cx="2628900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9" y="365130"/>
            <a:ext cx="7734300" cy="581183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05D2-8871-4867-B7CB-0ED5FE01EB5E}" type="datetimeFigureOut">
              <a:rPr lang="es-CO" smtClean="0"/>
              <a:t>7/04/20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3B3E-6B0F-47E0-AA3D-498368155BA8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37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005D2-8871-4867-B7CB-0ED5FE01EB5E}" type="datetimeFigureOut">
              <a:rPr lang="es-CO" smtClean="0"/>
              <a:t>7/04/20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63B3E-6B0F-47E0-AA3D-498368155BA8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77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4.jpeg"/><Relationship Id="rId5" Type="http://schemas.microsoft.com/office/2007/relationships/hdphoto" Target="../media/hdphoto1.wdp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23.jpeg"/><Relationship Id="rId5" Type="http://schemas.microsoft.com/office/2007/relationships/hdphoto" Target="../media/hdphoto2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24.png"/><Relationship Id="rId6" Type="http://schemas.microsoft.com/office/2007/relationships/hdphoto" Target="../media/hdphoto3.wdp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28.jp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29.jpeg"/><Relationship Id="rId5" Type="http://schemas.microsoft.com/office/2007/relationships/hdphoto" Target="../media/hdphoto4.wdp"/><Relationship Id="rId6" Type="http://schemas.openxmlformats.org/officeDocument/2006/relationships/image" Target="../media/image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32.jp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37.gi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38.jpeg"/><Relationship Id="rId5" Type="http://schemas.microsoft.com/office/2007/relationships/hdphoto" Target="../media/hdphoto5.wdp"/><Relationship Id="rId6" Type="http://schemas.openxmlformats.org/officeDocument/2006/relationships/image" Target="../media/image9.png"/><Relationship Id="rId7" Type="http://schemas.openxmlformats.org/officeDocument/2006/relationships/image" Target="../media/image39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hyperlink" Target="https://youtu.be/GV3sl2wBDzQ" TargetMode="External"/><Relationship Id="rId6" Type="http://schemas.openxmlformats.org/officeDocument/2006/relationships/image" Target="../media/image40.png"/><Relationship Id="rId7" Type="http://schemas.openxmlformats.org/officeDocument/2006/relationships/hyperlink" Target="https://youtu.be/dPzEKHh3bVE" TargetMode="External"/><Relationship Id="rId8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42.jpeg"/><Relationship Id="rId5" Type="http://schemas.microsoft.com/office/2007/relationships/hdphoto" Target="../media/hdphoto6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hyperlink" Target="https://educacionabierta.org/" TargetMode="External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44.png"/><Relationship Id="rId5" Type="http://schemas.microsoft.com/office/2007/relationships/hdphoto" Target="../media/hdphoto7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jpeg"/><Relationship Id="rId10" Type="http://schemas.microsoft.com/office/2007/relationships/hdphoto" Target="../media/hdphoto8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51.jpeg"/><Relationship Id="rId5" Type="http://schemas.microsoft.com/office/2007/relationships/hdphoto" Target="../media/hdphoto9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52.jpeg"/><Relationship Id="rId5" Type="http://schemas.microsoft.com/office/2007/relationships/hdphoto" Target="../media/hdphoto10.wdp"/><Relationship Id="rId6" Type="http://schemas.openxmlformats.org/officeDocument/2006/relationships/image" Target="../media/image9.png"/><Relationship Id="rId7" Type="http://schemas.openxmlformats.org/officeDocument/2006/relationships/image" Target="../media/image25.png"/><Relationship Id="rId8" Type="http://schemas.openxmlformats.org/officeDocument/2006/relationships/image" Target="../media/image24.png"/><Relationship Id="rId9" Type="http://schemas.microsoft.com/office/2007/relationships/hdphoto" Target="../media/hdphoto3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53.png"/><Relationship Id="rId6" Type="http://schemas.microsoft.com/office/2007/relationships/hdphoto" Target="../media/hdphoto11.wdp"/><Relationship Id="rId7" Type="http://schemas.openxmlformats.org/officeDocument/2006/relationships/image" Target="../media/image54.png"/><Relationship Id="rId8" Type="http://schemas.microsoft.com/office/2007/relationships/hdphoto" Target="../media/hdphoto12.wdp"/><Relationship Id="rId9" Type="http://schemas.openxmlformats.org/officeDocument/2006/relationships/image" Target="../media/image55.png"/><Relationship Id="rId10" Type="http://schemas.microsoft.com/office/2007/relationships/hdphoto" Target="../media/hdphoto13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56.jpg"/><Relationship Id="rId5" Type="http://schemas.openxmlformats.org/officeDocument/2006/relationships/image" Target="../media/image9.png"/><Relationship Id="rId6" Type="http://schemas.openxmlformats.org/officeDocument/2006/relationships/image" Target="../media/image57.png"/><Relationship Id="rId7" Type="http://schemas.microsoft.com/office/2007/relationships/hdphoto" Target="../media/hdphoto14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8.jpg"/><Relationship Id="rId5" Type="http://schemas.openxmlformats.org/officeDocument/2006/relationships/image" Target="../media/image59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60.jp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62.jpeg"/><Relationship Id="rId5" Type="http://schemas.microsoft.com/office/2007/relationships/hdphoto" Target="../media/hdphoto15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3.png"/><Relationship Id="rId6" Type="http://schemas.openxmlformats.org/officeDocument/2006/relationships/hyperlink" Target="http://rubistar.4teachers.org/index.php?skin=es&amp;lang=es" TargetMode="External"/><Relationship Id="rId7" Type="http://schemas.openxmlformats.org/officeDocument/2006/relationships/image" Target="../media/image64.jpeg"/><Relationship Id="rId8" Type="http://schemas.microsoft.com/office/2007/relationships/hdphoto" Target="../media/hdphoto16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6.png"/><Relationship Id="rId6" Type="http://schemas.microsoft.com/office/2007/relationships/hdphoto" Target="../media/hdphoto17.wdp"/><Relationship Id="rId7" Type="http://schemas.openxmlformats.org/officeDocument/2006/relationships/hyperlink" Target="https://cmap.ihmc.us/" TargetMode="External"/><Relationship Id="rId8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8.jpeg"/><Relationship Id="rId6" Type="http://schemas.microsoft.com/office/2007/relationships/hdphoto" Target="../media/hdphoto18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69.png"/><Relationship Id="rId6" Type="http://schemas.microsoft.com/office/2007/relationships/hdphoto" Target="../media/hdphoto19.wdp"/><Relationship Id="rId7" Type="http://schemas.openxmlformats.org/officeDocument/2006/relationships/image" Target="../media/image70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71.jpeg"/><Relationship Id="rId5" Type="http://schemas.microsoft.com/office/2007/relationships/hdphoto" Target="../media/hdphoto20.wdp"/><Relationship Id="rId6" Type="http://schemas.openxmlformats.org/officeDocument/2006/relationships/image" Target="../media/image9.png"/><Relationship Id="rId7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microsoft.com/office/2007/relationships/hdphoto" Target="../media/hdphoto21.wdp"/><Relationship Id="rId5" Type="http://schemas.openxmlformats.org/officeDocument/2006/relationships/image" Target="../media/image74.jpeg"/><Relationship Id="rId6" Type="http://schemas.openxmlformats.org/officeDocument/2006/relationships/image" Target="../media/image9.png"/><Relationship Id="rId7" Type="http://schemas.openxmlformats.org/officeDocument/2006/relationships/hyperlink" Target="https://www.youtube.com/watch?v=IFdZGtQcjPw&amp;feature=youtu.be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75.jpeg"/><Relationship Id="rId6" Type="http://schemas.microsoft.com/office/2007/relationships/hdphoto" Target="../media/hdphoto22.wdp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hyperlink" Target="https://youtu.be/IFdZGtQcjPw" TargetMode="External"/><Relationship Id="rId6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78.png"/><Relationship Id="rId6" Type="http://schemas.openxmlformats.org/officeDocument/2006/relationships/image" Target="../media/image79.gi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80.jpeg"/><Relationship Id="rId5" Type="http://schemas.microsoft.com/office/2007/relationships/hdphoto" Target="../media/hdphoto23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81.png"/><Relationship Id="rId5" Type="http://schemas.microsoft.com/office/2007/relationships/hdphoto" Target="../media/hdphoto24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82.jpeg"/><Relationship Id="rId5" Type="http://schemas.microsoft.com/office/2007/relationships/hdphoto" Target="../media/hdphoto25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3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84.png"/><Relationship Id="rId6" Type="http://schemas.openxmlformats.org/officeDocument/2006/relationships/image" Target="../media/image85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87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88.jpe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9.png"/><Relationship Id="rId5" Type="http://schemas.openxmlformats.org/officeDocument/2006/relationships/hyperlink" Target="https://socrative.com/" TargetMode="External"/><Relationship Id="rId6" Type="http://schemas.openxmlformats.org/officeDocument/2006/relationships/image" Target="../media/image90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91.png"/><Relationship Id="rId5" Type="http://schemas.openxmlformats.org/officeDocument/2006/relationships/hyperlink" Target="https://www.criticalthinking.org/resources/PDF/SP-AskingQuestions.pdf" TargetMode="External"/><Relationship Id="rId6" Type="http://schemas.openxmlformats.org/officeDocument/2006/relationships/image" Target="../media/image92.jpeg"/><Relationship Id="rId7" Type="http://schemas.microsoft.com/office/2007/relationships/hdphoto" Target="../media/hdphoto26.wdp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9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/>
          <p:nvPr/>
        </p:nvCxnSpPr>
        <p:spPr>
          <a:xfrm>
            <a:off x="2512832" y="1137845"/>
            <a:ext cx="0" cy="1092365"/>
          </a:xfrm>
          <a:prstGeom prst="line">
            <a:avLst/>
          </a:prstGeom>
          <a:ln>
            <a:solidFill>
              <a:srgbClr val="FF67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189703" y="6046839"/>
            <a:ext cx="3539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Todos los procesos de formación del SENA </a:t>
            </a:r>
          </a:p>
          <a:p>
            <a:pPr algn="ctr"/>
            <a:r>
              <a:rPr lang="es-CO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son gratuitos e incluyentes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05FE178-E42B-4E4D-921D-0F94135BA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9" y="1137845"/>
            <a:ext cx="2195974" cy="10923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F91DFA7E-E522-4D22-88BC-B2F095A98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46" y="1132202"/>
            <a:ext cx="2034076" cy="11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1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07380" y="3770140"/>
            <a:ext cx="58042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Evento: Seminario</a:t>
            </a:r>
          </a:p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UT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: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¿</a:t>
            </a:r>
            <a:r>
              <a:rPr lang="es-ES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Cómo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los nuevos modelos </a:t>
            </a:r>
            <a:r>
              <a:rPr lang="es-ES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didácticos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privilegian  </a:t>
            </a:r>
            <a:r>
              <a:rPr lang="es-E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      la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interactividad? </a:t>
            </a:r>
            <a:r>
              <a:rPr lang="es-E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/>
            </a:r>
            <a:br>
              <a:rPr lang="es-E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</a:br>
            <a:endParaRPr lang="es-ES" sz="2000" b="1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Experto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: Julio Esteban Martín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74658" y="2571468"/>
            <a:ext cx="4991185" cy="86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s-CO" sz="2800" b="1" dirty="0">
                <a:solidFill>
                  <a:srgbClr val="FF6711"/>
                </a:solidFill>
              </a:rPr>
              <a:t>AF5. Aprendizaje interactivo en la revolución 4.0</a:t>
            </a:r>
            <a:endParaRPr lang="es-ES" sz="2800" b="1" dirty="0">
              <a:solidFill>
                <a:srgbClr val="FF671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E781731-473D-448F-8E6A-4A5E89E99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857" y="363893"/>
            <a:ext cx="863222" cy="42940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C8758C18-ABD1-4E7A-874C-C2D96AECE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079" y="334321"/>
            <a:ext cx="900410" cy="48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7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734457" y="2325964"/>
            <a:ext cx="9174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Beneficios del uso de las TIC en el 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aula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Ambientes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aprendizaje 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interactivos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Metodologías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didácticas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que promueven 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interactividad </a:t>
            </a:r>
            <a:endParaRPr lang="es-ES_tradnl" sz="28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672907" y="878050"/>
            <a:ext cx="4846185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6600"/>
                </a:solidFill>
              </a:rPr>
              <a:t>Sumario</a:t>
            </a:r>
            <a:endParaRPr lang="es-ES" sz="32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1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16099" y="2428270"/>
            <a:ext cx="8614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¿Alguna vez has tenido la sensación de llevar toda la </a:t>
            </a:r>
            <a:r>
              <a:rPr lang="es-ES" sz="3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vida estudiando y “no saber hacer nada”?</a:t>
            </a:r>
            <a:endParaRPr lang="es-ES" sz="32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882733" y="2913230"/>
            <a:ext cx="6858003" cy="101566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dirty="0" err="1" smtClean="0">
                <a:solidFill>
                  <a:srgbClr val="FF6600"/>
                </a:solidFill>
              </a:rPr>
              <a:t>Learning</a:t>
            </a:r>
            <a:r>
              <a:rPr lang="es-ES" sz="4800" b="1" dirty="0" smtClean="0">
                <a:solidFill>
                  <a:srgbClr val="FF6600"/>
                </a:solidFill>
              </a:rPr>
              <a:t> </a:t>
            </a:r>
            <a:r>
              <a:rPr lang="es-ES" sz="4800" b="1" dirty="0" err="1" smtClean="0">
                <a:solidFill>
                  <a:srgbClr val="FF6600"/>
                </a:solidFill>
              </a:rPr>
              <a:t>by</a:t>
            </a:r>
            <a:r>
              <a:rPr lang="es-ES" sz="4800" b="1" dirty="0" smtClean="0">
                <a:solidFill>
                  <a:srgbClr val="FF6600"/>
                </a:solidFill>
              </a:rPr>
              <a:t> </a:t>
            </a:r>
            <a:r>
              <a:rPr lang="es-ES" sz="4800" b="1" dirty="0" err="1" smtClean="0">
                <a:solidFill>
                  <a:srgbClr val="FF6600"/>
                </a:solidFill>
              </a:rPr>
              <a:t>doing</a:t>
            </a:r>
            <a:endParaRPr lang="es-ES" sz="4800" b="1" dirty="0" smtClean="0">
              <a:solidFill>
                <a:srgbClr val="FF6600"/>
              </a:solidFill>
            </a:endParaRPr>
          </a:p>
          <a:p>
            <a:pPr algn="ctr"/>
            <a:r>
              <a:rPr lang="es-ES" dirty="0" smtClean="0">
                <a:solidFill>
                  <a:srgbClr val="FF6600"/>
                </a:solidFill>
              </a:rPr>
              <a:t>aprender haciendo</a:t>
            </a:r>
            <a:endParaRPr lang="es-ES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6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408583"/>
            <a:ext cx="12192000" cy="788528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081"/>
            <a:ext cx="8820617" cy="458494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741491" y="576572"/>
            <a:ext cx="7140817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b="1" smtClean="0">
                <a:solidFill>
                  <a:schemeClr val="bg1"/>
                </a:solidFill>
              </a:rPr>
              <a:t>1. </a:t>
            </a:r>
            <a:r>
              <a:rPr lang="es-ES" sz="3200" b="1" dirty="0" smtClean="0">
                <a:solidFill>
                  <a:schemeClr val="bg1"/>
                </a:solidFill>
              </a:rPr>
              <a:t>Beneficio del uso de las TIC en el aula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9144934" y="2727620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 smtClean="0"/>
              <a:t>ATENCI</a:t>
            </a:r>
            <a:r>
              <a:rPr lang="es-ES" sz="2400" b="1" dirty="0" smtClean="0"/>
              <a:t>ÓN</a:t>
            </a:r>
            <a:endParaRPr lang="es-ES_tradnl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9144934" y="1847635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MOTIVACIÓN</a:t>
            </a:r>
            <a:endParaRPr lang="es-ES_tradnl" sz="2400" b="1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9144934" y="4487590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INTERACCIÓN</a:t>
            </a:r>
            <a:endParaRPr lang="es-ES_tradnl" sz="2400" b="1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9144934" y="3607605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CREATIVIDAD</a:t>
            </a:r>
            <a:endParaRPr lang="es-ES_tradnl" sz="2400" b="1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9144934" y="5367576"/>
            <a:ext cx="2340000" cy="511200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COLABORACIÓN</a:t>
            </a:r>
            <a:endParaRPr lang="es-ES_tradnl" sz="2400" b="1" dirty="0"/>
          </a:p>
        </p:txBody>
      </p:sp>
    </p:spTree>
    <p:extLst>
      <p:ext uri="{BB962C8B-B14F-4D97-AF65-F5344CB8AC3E}">
        <p14:creationId xmlns:p14="http://schemas.microsoft.com/office/powerpoint/2010/main" val="59001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66" y="0"/>
            <a:ext cx="11246934" cy="603955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0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8314637" y="3429000"/>
            <a:ext cx="3652164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 uso de las TIC contribuye a fortalecer la 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motivación de los estudiantes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907586" y="3059668"/>
            <a:ext cx="685800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smtClean="0">
                <a:solidFill>
                  <a:srgbClr val="FF6600"/>
                </a:solidFill>
              </a:rPr>
              <a:t>MOTIVACIÓN</a:t>
            </a:r>
            <a:endParaRPr lang="es-ES" sz="4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510133" y="569857"/>
            <a:ext cx="41591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</a:rPr>
              <a:t>Los adultos demandan un conocimiento práctico y útil para mejorar su empleabilidad y desempeño laboral. </a:t>
            </a:r>
            <a:endParaRPr lang="es-ES" sz="28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0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esultado de imagen de percepción espiral"/>
          <p:cNvPicPr>
            <a:picLocks noChangeAspect="1" noChangeArrowheads="1"/>
          </p:cNvPicPr>
          <p:nvPr/>
        </p:nvPicPr>
        <p:blipFill>
          <a:blip r:embed="rId4">
            <a:alphaModFix amt="7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083"/>
                    </a14:imgEffect>
                    <a14:imgEffect>
                      <a14:saturation sa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0" y="3646"/>
            <a:ext cx="12192000" cy="6854354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Rectángulo 1"/>
          <p:cNvSpPr/>
          <p:nvPr/>
        </p:nvSpPr>
        <p:spPr>
          <a:xfrm>
            <a:off x="0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2345301" y="4145337"/>
            <a:ext cx="8511048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uso de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organizadores gráficos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recursos audiovisuales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facilitan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atención más prologada en el tiempo.</a:t>
            </a: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907586" y="3059670"/>
            <a:ext cx="685800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6600"/>
                </a:solidFill>
              </a:rPr>
              <a:t>ATENCIÓN</a:t>
            </a:r>
            <a:endParaRPr lang="es-ES" sz="4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17" y="552261"/>
            <a:ext cx="4047410" cy="258325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907" y="695640"/>
            <a:ext cx="2296496" cy="229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5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1521111" y="408254"/>
            <a:ext cx="5781204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Las TIC se utilizan en gran medida para crear contenidos mezclando diferentes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sistemas de representación </a:t>
            </a:r>
            <a:r>
              <a:rPr lang="es-ES_tradnl" sz="2800" b="1">
                <a:solidFill>
                  <a:schemeClr val="tx1">
                    <a:lumMod val="50000"/>
                    <a:lumOff val="50000"/>
                  </a:schemeClr>
                </a:solidFill>
              </a:rPr>
              <a:t>simbólica</a:t>
            </a:r>
            <a:r>
              <a:rPr lang="es-ES_tradnl" sz="2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907586" y="3059668"/>
            <a:ext cx="685800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6600"/>
                </a:solidFill>
              </a:rPr>
              <a:t>CREATIVIDAD</a:t>
            </a:r>
            <a:endParaRPr lang="es-ES" sz="4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606" y="606583"/>
            <a:ext cx="4271163" cy="555552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208" y="4115840"/>
            <a:ext cx="1494642" cy="14946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489" y="4068631"/>
            <a:ext cx="1589059" cy="158905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80" y="2249939"/>
            <a:ext cx="1214044" cy="1214044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5029336" y="5612502"/>
            <a:ext cx="1368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rgbClr val="FF6711"/>
                </a:solidFill>
              </a:rPr>
              <a:t>sonidos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245208" y="5601429"/>
            <a:ext cx="1641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FF6711"/>
                </a:solidFill>
              </a:rPr>
              <a:t>imágenes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3786775" y="3545411"/>
            <a:ext cx="1137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b="1" smtClean="0">
                <a:solidFill>
                  <a:srgbClr val="FF6711"/>
                </a:solidFill>
              </a:rPr>
              <a:t>textos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43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8328305" y="2341671"/>
            <a:ext cx="3365688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Las TIC promueven una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actitud proactiva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participativa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en el alumnado. </a:t>
            </a: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907586" y="3059670"/>
            <a:ext cx="685800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6600"/>
                </a:solidFill>
              </a:rPr>
              <a:t>INTERACIÓN</a:t>
            </a:r>
            <a:endParaRPr lang="es-ES" sz="4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72" y="768963"/>
            <a:ext cx="6205717" cy="496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56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2291375" y="527834"/>
            <a:ext cx="8618899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Resulta más sencillo que nunca crear proyectos en equipo,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cooperar y aprender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unos de otros. 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907586" y="3059668"/>
            <a:ext cx="685800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6600"/>
                </a:solidFill>
              </a:rPr>
              <a:t>COLABORACIÓN</a:t>
            </a:r>
            <a:endParaRPr lang="es-ES" sz="4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1814900"/>
            <a:ext cx="10058400" cy="43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10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alphaModFix amt="3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"/>
                    </a14:imgEffect>
                    <a14:imgEffect>
                      <a14:brightnessContrast bright="-2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57" b="4078"/>
          <a:stretch/>
        </p:blipFill>
        <p:spPr>
          <a:xfrm>
            <a:off x="0" y="48767"/>
            <a:ext cx="12192000" cy="614955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54100" y="1910785"/>
            <a:ext cx="10043921" cy="2677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8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Los </a:t>
            </a:r>
            <a:r>
              <a:rPr lang="es-ES_tradnl" sz="2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entornos digitales facilitan la actualización permanente de las </a:t>
            </a:r>
            <a:r>
              <a:rPr lang="es-ES_tradnl" sz="2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informaciones y recursos educativos</a:t>
            </a:r>
            <a:r>
              <a:rPr lang="es-ES_tradnl" sz="2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 Además, es posible ajustar las herramientas y contenidos a las </a:t>
            </a:r>
            <a:r>
              <a:rPr lang="es-ES_tradnl" sz="2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realidades locales </a:t>
            </a:r>
            <a:r>
              <a:rPr lang="es-ES_tradnl" sz="2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y a las </a:t>
            </a:r>
            <a:r>
              <a:rPr lang="es-ES_tradnl" sz="2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características de cada estudiante</a:t>
            </a:r>
            <a:r>
              <a:rPr lang="es-ES_tradnl" sz="2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311405" y="758666"/>
            <a:ext cx="756918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es-CO"/>
            </a:defPPr>
            <a:lvl1pPr algn="ctr">
              <a:defRPr sz="3200" b="1">
                <a:solidFill>
                  <a:srgbClr val="FF6600"/>
                </a:solidFill>
              </a:defRPr>
            </a:lvl1pPr>
          </a:lstStyle>
          <a:p>
            <a:r>
              <a:rPr lang="es-ES_tradnl" dirty="0"/>
              <a:t>Actualización, adaptación y </a:t>
            </a:r>
            <a:r>
              <a:rPr lang="es-ES_tradnl" dirty="0" smtClean="0"/>
              <a:t>personalización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401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2108339" y="1796951"/>
            <a:ext cx="2592000" cy="616646"/>
          </a:xfrm>
          <a:prstGeom prst="roundRect">
            <a:avLst/>
          </a:prstGeom>
          <a:noFill/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HERRAMIENTAS</a:t>
            </a:r>
            <a:endParaRPr lang="es-ES_tradnl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3102718" y="2593704"/>
            <a:ext cx="603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para</a:t>
            </a: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Conector recto de flecha 19"/>
          <p:cNvCxnSpPr/>
          <p:nvPr/>
        </p:nvCxnSpPr>
        <p:spPr>
          <a:xfrm flipH="1">
            <a:off x="2369218" y="2974626"/>
            <a:ext cx="941651" cy="49284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Agrupar 25"/>
          <p:cNvGrpSpPr/>
          <p:nvPr/>
        </p:nvGrpSpPr>
        <p:grpSpPr>
          <a:xfrm>
            <a:off x="642671" y="3500207"/>
            <a:ext cx="2520000" cy="2627856"/>
            <a:chOff x="1532090" y="2902303"/>
            <a:chExt cx="2520000" cy="2627856"/>
          </a:xfrm>
        </p:grpSpPr>
        <p:sp>
          <p:nvSpPr>
            <p:cNvPr id="16" name="Rectángulo redondeado 15"/>
            <p:cNvSpPr/>
            <p:nvPr/>
          </p:nvSpPr>
          <p:spPr>
            <a:xfrm>
              <a:off x="1532090" y="4954159"/>
              <a:ext cx="2520000" cy="576000"/>
            </a:xfrm>
            <a:prstGeom prst="roundRect">
              <a:avLst/>
            </a:prstGeom>
            <a:solidFill>
              <a:schemeClr val="accent2"/>
            </a:solidFill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b="1" dirty="0" smtClean="0"/>
                <a:t>ENSEÑAR</a:t>
              </a:r>
              <a:endParaRPr lang="es-ES_tradnl" sz="2400" b="1" dirty="0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438" l="5469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614" y="2902303"/>
              <a:ext cx="1978952" cy="1978952"/>
            </a:xfrm>
            <a:prstGeom prst="rect">
              <a:avLst/>
            </a:prstGeom>
          </p:spPr>
        </p:pic>
      </p:grpSp>
      <p:grpSp>
        <p:nvGrpSpPr>
          <p:cNvPr id="25" name="Agrupar 24"/>
          <p:cNvGrpSpPr/>
          <p:nvPr/>
        </p:nvGrpSpPr>
        <p:grpSpPr>
          <a:xfrm>
            <a:off x="3558117" y="3476225"/>
            <a:ext cx="2520000" cy="2651838"/>
            <a:chOff x="8131844" y="3089015"/>
            <a:chExt cx="2520000" cy="2651838"/>
          </a:xfrm>
        </p:grpSpPr>
        <p:sp>
          <p:nvSpPr>
            <p:cNvPr id="11" name="Rectángulo redondeado 10"/>
            <p:cNvSpPr/>
            <p:nvPr/>
          </p:nvSpPr>
          <p:spPr>
            <a:xfrm>
              <a:off x="8131844" y="5164853"/>
              <a:ext cx="2520000" cy="576000"/>
            </a:xfrm>
            <a:prstGeom prst="roundRect">
              <a:avLst/>
            </a:prstGeom>
            <a:solidFill>
              <a:schemeClr val="accent2"/>
            </a:solidFill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b="1" dirty="0" smtClean="0"/>
                <a:t>APRENDER</a:t>
              </a:r>
              <a:endParaRPr lang="es-ES_tradnl" sz="2400" b="1" dirty="0"/>
            </a:p>
          </p:txBody>
        </p:sp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4378" y="3089015"/>
              <a:ext cx="1994932" cy="1994932"/>
            </a:xfrm>
            <a:prstGeom prst="rect">
              <a:avLst/>
            </a:prstGeom>
          </p:spPr>
        </p:pic>
      </p:grpSp>
      <p:cxnSp>
        <p:nvCxnSpPr>
          <p:cNvPr id="31" name="Conector recto 30"/>
          <p:cNvCxnSpPr/>
          <p:nvPr/>
        </p:nvCxnSpPr>
        <p:spPr>
          <a:xfrm>
            <a:off x="3404340" y="2309945"/>
            <a:ext cx="0" cy="31554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3558117" y="2974626"/>
            <a:ext cx="863276" cy="52558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/>
          <p:cNvSpPr txBox="1"/>
          <p:nvPr/>
        </p:nvSpPr>
        <p:spPr>
          <a:xfrm>
            <a:off x="6078117" y="280657"/>
            <a:ext cx="9124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4400" b="1" smtClean="0">
                <a:solidFill>
                  <a:srgbClr val="FF6711"/>
                </a:solidFill>
              </a:rPr>
              <a:t>TIC</a:t>
            </a:r>
            <a:endParaRPr lang="es-ES_tradnl" sz="4400" b="1" dirty="0">
              <a:solidFill>
                <a:srgbClr val="FF6711"/>
              </a:solidFill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6162927" y="1143774"/>
            <a:ext cx="708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como</a:t>
            </a: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5" name="Conector recto 44"/>
          <p:cNvCxnSpPr/>
          <p:nvPr/>
        </p:nvCxnSpPr>
        <p:spPr>
          <a:xfrm>
            <a:off x="6517223" y="1015575"/>
            <a:ext cx="0" cy="18853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ángulo redondeado 49"/>
          <p:cNvSpPr/>
          <p:nvPr/>
        </p:nvSpPr>
        <p:spPr>
          <a:xfrm>
            <a:off x="7506833" y="1785690"/>
            <a:ext cx="3959252" cy="616646"/>
          </a:xfrm>
          <a:prstGeom prst="roundRect">
            <a:avLst/>
          </a:prstGeom>
          <a:noFill/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ENTORNO DE APRENDIZAJE</a:t>
            </a:r>
            <a:endParaRPr lang="es-ES_tradnl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91" y="4717229"/>
            <a:ext cx="1808688" cy="1356516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878" y="2705416"/>
            <a:ext cx="1361163" cy="1361163"/>
          </a:xfrm>
          <a:prstGeom prst="rect">
            <a:avLst/>
          </a:prstGeom>
        </p:spPr>
      </p:pic>
      <p:cxnSp>
        <p:nvCxnSpPr>
          <p:cNvPr id="65" name="Conector curvado 64"/>
          <p:cNvCxnSpPr>
            <a:endCxn id="17" idx="0"/>
          </p:cNvCxnSpPr>
          <p:nvPr/>
        </p:nvCxnSpPr>
        <p:spPr>
          <a:xfrm rot="10800000" flipV="1">
            <a:off x="3404339" y="1372431"/>
            <a:ext cx="2692324" cy="424519"/>
          </a:xfrm>
          <a:prstGeom prst="curved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curvado 67"/>
          <p:cNvCxnSpPr>
            <a:endCxn id="50" idx="0"/>
          </p:cNvCxnSpPr>
          <p:nvPr/>
        </p:nvCxnSpPr>
        <p:spPr>
          <a:xfrm>
            <a:off x="6977785" y="1352053"/>
            <a:ext cx="2508674" cy="433637"/>
          </a:xfrm>
          <a:prstGeom prst="curved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005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1"/>
            <a:ext cx="12170485" cy="6195972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0" y="0"/>
            <a:ext cx="12192000" cy="6172923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8"/>
          <p:cNvSpPr/>
          <p:nvPr/>
        </p:nvSpPr>
        <p:spPr>
          <a:xfrm>
            <a:off x="-21515" y="547787"/>
            <a:ext cx="12192000" cy="788528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02709" y="695829"/>
            <a:ext cx="7218381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2</a:t>
            </a:r>
            <a:r>
              <a:rPr lang="es-ES" sz="3200" b="1" dirty="0" smtClean="0">
                <a:solidFill>
                  <a:schemeClr val="bg1"/>
                </a:solidFill>
              </a:rPr>
              <a:t>. Ambientes de Aprendizaje Interactivos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144954" y="3626988"/>
            <a:ext cx="5887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dirty="0" smtClean="0"/>
              <a:t>1. Personal </a:t>
            </a:r>
            <a:r>
              <a:rPr lang="es-ES_tradnl" sz="2800" dirty="0" err="1" smtClean="0"/>
              <a:t>Learning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Environment</a:t>
            </a:r>
            <a:r>
              <a:rPr lang="es-ES_tradnl" sz="2800" dirty="0" smtClean="0"/>
              <a:t> (PLE)</a:t>
            </a:r>
            <a:endParaRPr lang="es-ES_tradnl" sz="28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159298" y="4340069"/>
            <a:ext cx="4757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dirty="0" smtClean="0"/>
              <a:t>2. Comunidades de Aprendizaje</a:t>
            </a:r>
            <a:endParaRPr lang="es-ES_tradnl" sz="28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59298" y="5053150"/>
            <a:ext cx="5873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dirty="0" smtClean="0"/>
              <a:t>3. </a:t>
            </a:r>
            <a:r>
              <a:rPr lang="es-ES_tradnl" sz="2800" dirty="0" err="1" smtClean="0"/>
              <a:t>Learning</a:t>
            </a:r>
            <a:r>
              <a:rPr lang="es-ES_tradnl" sz="2800" dirty="0" smtClean="0"/>
              <a:t> Management </a:t>
            </a:r>
            <a:r>
              <a:rPr lang="es-ES_tradnl" sz="2800" dirty="0" err="1" smtClean="0"/>
              <a:t>System</a:t>
            </a:r>
            <a:r>
              <a:rPr lang="es-ES_tradnl" sz="2800" dirty="0" smtClean="0"/>
              <a:t> (LMS)</a:t>
            </a:r>
            <a:endParaRPr lang="es-ES_tradnl" sz="28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448622" y="1828105"/>
            <a:ext cx="9294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err="1" smtClean="0"/>
              <a:t>Adem</a:t>
            </a:r>
            <a:r>
              <a:rPr lang="es-ES" sz="2800" dirty="0" err="1" smtClean="0"/>
              <a:t>ás</a:t>
            </a:r>
            <a:r>
              <a:rPr lang="es-ES" sz="2800" dirty="0" smtClean="0"/>
              <a:t> del aula como espacio de interacción, hoy las TIC nos proveen con espacios virtuales donde interactuar tanto dentro como fuera del aula.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971055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729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tángulo 11"/>
          <p:cNvSpPr/>
          <p:nvPr/>
        </p:nvSpPr>
        <p:spPr>
          <a:xfrm>
            <a:off x="0" y="-265534"/>
            <a:ext cx="12192000" cy="6438457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817424" y="1016000"/>
            <a:ext cx="10714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/>
              <a:t>A</a:t>
            </a:r>
            <a:r>
              <a:rPr lang="es-ES_tradnl" sz="2800" dirty="0" smtClean="0"/>
              <a:t>plicación </a:t>
            </a:r>
            <a:r>
              <a:rPr lang="es-ES_tradnl" sz="2800" dirty="0"/>
              <a:t>o conjunto de aplicaciones </a:t>
            </a:r>
            <a:r>
              <a:rPr lang="es-ES_tradnl" sz="2800" dirty="0" smtClean="0"/>
              <a:t>utilizadas </a:t>
            </a:r>
            <a:r>
              <a:rPr lang="es-ES_tradnl" sz="2800" dirty="0"/>
              <a:t>por un </a:t>
            </a:r>
            <a:r>
              <a:rPr lang="es-ES_tradnl" sz="2800" dirty="0" smtClean="0"/>
              <a:t>estudiante </a:t>
            </a:r>
            <a:r>
              <a:rPr lang="es-ES_tradnl" sz="2800" dirty="0"/>
              <a:t>para organizar su </a:t>
            </a:r>
            <a:r>
              <a:rPr lang="es-ES_tradnl" sz="2800" b="1" dirty="0"/>
              <a:t>propio proceso de </a:t>
            </a:r>
            <a:r>
              <a:rPr lang="es-ES_tradnl" sz="2800" b="1" dirty="0" smtClean="0"/>
              <a:t>aprendizaje</a:t>
            </a:r>
            <a:r>
              <a:rPr lang="es-ES_tradnl" sz="2800" dirty="0" smtClean="0"/>
              <a:t>.</a:t>
            </a:r>
            <a:r>
              <a:rPr lang="es-ES_tradnl" sz="2800" dirty="0"/>
              <a:t> </a:t>
            </a:r>
            <a:endParaRPr lang="es-ES" sz="2800" dirty="0">
              <a:latin typeface="Calibri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77424" y="249028"/>
            <a:ext cx="5653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FF6711"/>
                </a:solidFill>
              </a:rPr>
              <a:t>Personal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Learning</a:t>
            </a:r>
            <a:r>
              <a:rPr lang="es-ES_tradnl" sz="2800" b="1" dirty="0" smtClean="0">
                <a:solidFill>
                  <a:srgbClr val="FF6711"/>
                </a:solidFill>
              </a:rPr>
              <a:t>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Environment</a:t>
            </a:r>
            <a:r>
              <a:rPr lang="es-ES_tradnl" sz="2800" b="1" dirty="0" smtClean="0">
                <a:solidFill>
                  <a:srgbClr val="FF6711"/>
                </a:solidFill>
              </a:rPr>
              <a:t> (PLE)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819886" y="2274347"/>
            <a:ext cx="60135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s-ES" sz="2800" dirty="0" smtClean="0"/>
              <a:t>Espacio de </a:t>
            </a:r>
            <a:r>
              <a:rPr lang="es-ES" sz="2800" i="1" dirty="0" smtClean="0">
                <a:solidFill>
                  <a:srgbClr val="FF6711"/>
                </a:solidFill>
              </a:rPr>
              <a:t>información</a:t>
            </a:r>
            <a:r>
              <a:rPr lang="es-ES" sz="2800" dirty="0" smtClean="0">
                <a:solidFill>
                  <a:srgbClr val="FF6711"/>
                </a:solidFill>
              </a:rPr>
              <a:t>, </a:t>
            </a:r>
            <a:r>
              <a:rPr lang="es-ES" sz="2800" i="1" dirty="0" smtClean="0">
                <a:solidFill>
                  <a:srgbClr val="FF6711"/>
                </a:solidFill>
              </a:rPr>
              <a:t>investigación</a:t>
            </a:r>
            <a:r>
              <a:rPr lang="es-ES" sz="2800" dirty="0" smtClean="0">
                <a:solidFill>
                  <a:srgbClr val="FF6711"/>
                </a:solidFill>
              </a:rPr>
              <a:t>, </a:t>
            </a:r>
            <a:r>
              <a:rPr lang="es-ES" sz="2800" i="1" dirty="0" smtClean="0">
                <a:solidFill>
                  <a:srgbClr val="FF6711"/>
                </a:solidFill>
              </a:rPr>
              <a:t>relación</a:t>
            </a:r>
            <a:r>
              <a:rPr lang="es-ES" sz="2800" dirty="0" smtClean="0">
                <a:solidFill>
                  <a:srgbClr val="FF6711"/>
                </a:solidFill>
              </a:rPr>
              <a:t>, </a:t>
            </a:r>
            <a:r>
              <a:rPr lang="es-ES" sz="2800" i="1" dirty="0" smtClean="0">
                <a:solidFill>
                  <a:srgbClr val="FF6711"/>
                </a:solidFill>
              </a:rPr>
              <a:t>colaboración</a:t>
            </a:r>
            <a:r>
              <a:rPr lang="es-ES" sz="2800" dirty="0" smtClean="0">
                <a:solidFill>
                  <a:srgbClr val="FF6711"/>
                </a:solidFill>
              </a:rPr>
              <a:t> y</a:t>
            </a:r>
            <a:r>
              <a:rPr lang="es-ES" sz="2800" i="1" dirty="0" smtClean="0">
                <a:solidFill>
                  <a:srgbClr val="FF6711"/>
                </a:solidFill>
              </a:rPr>
              <a:t> aprendizaje</a:t>
            </a:r>
            <a:r>
              <a:rPr lang="es-ES" sz="2800" dirty="0" smtClean="0"/>
              <a:t>.</a:t>
            </a:r>
            <a:br>
              <a:rPr lang="es-ES" sz="2800" dirty="0" smtClean="0"/>
            </a:br>
            <a:endParaRPr lang="es-ES" sz="2800" dirty="0" smtClean="0"/>
          </a:p>
          <a:p>
            <a:pPr marL="171450" indent="-171450">
              <a:buFont typeface="Arial" charset="0"/>
              <a:buChar char="•"/>
            </a:pPr>
            <a:r>
              <a:rPr lang="es-ES" sz="2800" dirty="0" smtClean="0"/>
              <a:t>El estudiante establece sus propios </a:t>
            </a:r>
            <a:r>
              <a:rPr lang="es-ES" sz="2800" b="1" dirty="0" smtClean="0"/>
              <a:t>objetivos</a:t>
            </a:r>
            <a:r>
              <a:rPr lang="es-ES" sz="2800" dirty="0" smtClean="0"/>
              <a:t> de aprendizaje.</a:t>
            </a:r>
            <a:br>
              <a:rPr lang="es-ES" sz="2800" dirty="0" smtClean="0"/>
            </a:br>
            <a:endParaRPr lang="es-ES" sz="2800" dirty="0" smtClean="0"/>
          </a:p>
          <a:p>
            <a:pPr marL="171450" indent="-171450">
              <a:buFont typeface="Arial" charset="0"/>
              <a:buChar char="•"/>
            </a:pPr>
            <a:r>
              <a:rPr lang="es-ES" sz="2800" dirty="0" smtClean="0"/>
              <a:t>No hay una estructura formal de </a:t>
            </a:r>
            <a:r>
              <a:rPr lang="es-ES" sz="2800" b="1" dirty="0" smtClean="0"/>
              <a:t>evaluación</a:t>
            </a:r>
            <a:r>
              <a:rPr lang="es-ES" sz="2800" dirty="0" smtClean="0"/>
              <a:t>.</a:t>
            </a:r>
          </a:p>
        </p:txBody>
      </p:sp>
      <p:sp>
        <p:nvSpPr>
          <p:cNvPr id="11" name="Rectángulo 10"/>
          <p:cNvSpPr>
            <a:spLocks noChangeAspect="1"/>
          </p:cNvSpPr>
          <p:nvPr/>
        </p:nvSpPr>
        <p:spPr>
          <a:xfrm>
            <a:off x="817424" y="330638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1</a:t>
            </a:r>
            <a:endParaRPr lang="es-ES_tradnl" b="1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0" y="2390586"/>
            <a:ext cx="5207448" cy="3306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0181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7292"/>
            <a:ext cx="12192000" cy="6854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16" y="3646"/>
            <a:ext cx="9862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20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4434561"/>
            <a:ext cx="12192000" cy="169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1474784" y="671754"/>
            <a:ext cx="96742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plataforma digital sobre la que suelen montarse los </a:t>
            </a:r>
            <a:r>
              <a:rPr lang="es-ES_tradn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PLEs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es un </a:t>
            </a:r>
            <a:r>
              <a:rPr lang="es-ES_tradnl" sz="2800" b="1" dirty="0" smtClean="0">
                <a:solidFill>
                  <a:srgbClr val="FF6711"/>
                </a:solidFill>
              </a:rPr>
              <a:t>gestor de contenidos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(CMS). Los m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ás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populares en el ámbito educativo son </a:t>
            </a:r>
            <a:r>
              <a:rPr lang="es-ES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WordPress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y </a:t>
            </a:r>
            <a:r>
              <a:rPr lang="es-ES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Ning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Los 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CMSs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facilitan la </a:t>
            </a:r>
            <a:r>
              <a:rPr lang="es-ES" sz="2800" b="1" dirty="0" smtClean="0">
                <a:solidFill>
                  <a:srgbClr val="FF6711"/>
                </a:solidFill>
                <a:latin typeface="Calibri"/>
                <a:cs typeface="Calibri"/>
              </a:rPr>
              <a:t>creación, gestión y difusión contenidos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en Internet. Las entradas pueden contener cualquier tipo de documentación </a:t>
            </a:r>
            <a:r>
              <a:rPr lang="mr-I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–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multimedia </a:t>
            </a:r>
            <a:r>
              <a:rPr lang="mr-I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–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procedente de diversos repositorios web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t="12587" r="12916" b="21827"/>
          <a:stretch/>
        </p:blipFill>
        <p:spPr>
          <a:xfrm>
            <a:off x="2981306" y="4492718"/>
            <a:ext cx="1639577" cy="148264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3" t="12778" r="11404" b="17644"/>
          <a:stretch/>
        </p:blipFill>
        <p:spPr>
          <a:xfrm>
            <a:off x="9999776" y="4429075"/>
            <a:ext cx="1837636" cy="169811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73" y="4459802"/>
            <a:ext cx="1698112" cy="169811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t="7834" r="8186" b="6318"/>
          <a:stretch/>
        </p:blipFill>
        <p:spPr>
          <a:xfrm>
            <a:off x="5621316" y="4629586"/>
            <a:ext cx="1381166" cy="142461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7880" r="24919" b="5011"/>
          <a:stretch/>
        </p:blipFill>
        <p:spPr>
          <a:xfrm>
            <a:off x="460196" y="4529006"/>
            <a:ext cx="1520678" cy="149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2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54101" y="388764"/>
            <a:ext cx="101123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Por otra parte, disponen de  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una sección (pública o privada) para que los lectores realicen </a:t>
            </a:r>
            <a:r>
              <a:rPr lang="es-ES" sz="2800" b="1" dirty="0">
                <a:solidFill>
                  <a:srgbClr val="FF6711"/>
                </a:solidFill>
                <a:cs typeface="Calibri"/>
              </a:rPr>
              <a:t>comentarios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.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Además, de la posibilidad de conectarse con las </a:t>
            </a:r>
            <a:r>
              <a:rPr lang="es-ES" sz="2800" b="1" dirty="0" smtClean="0">
                <a:solidFill>
                  <a:srgbClr val="FF6711"/>
                </a:solidFill>
                <a:cs typeface="Calibri"/>
              </a:rPr>
              <a:t>redes sociales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del estudiante. Así como con los 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PLEs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de sus compañeros, el blog de aula o la plataforma de 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teleformación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del centro.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1054101" y="3722177"/>
            <a:ext cx="4466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Al conjunto de relaciones del estudiante se le denomina 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Personal </a:t>
            </a:r>
            <a:r>
              <a:rPr lang="es-ES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Learning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Network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(PLN).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84986"/>
            <a:ext cx="5048343" cy="371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56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346"/>
            <a:ext cx="12192001" cy="61649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85304" y="555966"/>
            <a:ext cx="104416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su vez el </a:t>
            </a:r>
            <a:r>
              <a:rPr lang="es-E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puede disponer de un entorno semejante que puede ser utilizado para informar a su </a:t>
            </a:r>
            <a:r>
              <a:rPr lang="es-E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comunidad educativa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O para conectarse con otros centros, para </a:t>
            </a:r>
            <a:r>
              <a:rPr lang="es-E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compartir recursos educativos 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 </a:t>
            </a:r>
            <a:r>
              <a:rPr lang="es-E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colaborar en proyectos 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locales, nacionales e internacionales.</a:t>
            </a:r>
            <a:endParaRPr lang="es-ES_tradnl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85304" y="2838291"/>
            <a:ext cx="61442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Hay instituciones p</a:t>
            </a:r>
            <a:r>
              <a:rPr lang="es-ES" sz="280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úblicas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regionales, nacionales y europeas que elaboran repositorios documentales que aglutinan </a:t>
            </a:r>
            <a:r>
              <a:rPr lang="es-ES" sz="2800" b="1" dirty="0" smtClean="0">
                <a:solidFill>
                  <a:srgbClr val="FF67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objetos de aprendizaje 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(píldoras) por cursos y materias que son compartidos por toda la comunidad educativa.</a:t>
            </a:r>
            <a:endParaRPr lang="es-ES_tradnl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292" y="2838291"/>
            <a:ext cx="3764298" cy="2623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7931892" y="5559493"/>
            <a:ext cx="2789097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s-ES_tradnl" sz="1400" dirty="0" smtClean="0">
                <a:solidFill>
                  <a:schemeClr val="bg1"/>
                </a:solidFill>
              </a:rPr>
              <a:t>Estructura de objeto </a:t>
            </a:r>
            <a:r>
              <a:rPr lang="es-ES_tradnl" sz="1400" smtClean="0">
                <a:solidFill>
                  <a:schemeClr val="bg1"/>
                </a:solidFill>
              </a:rPr>
              <a:t>de aprendizaje</a:t>
            </a:r>
            <a:endParaRPr lang="es-ES_trad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76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1622828"/>
            <a:ext cx="12192000" cy="417717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_tradnl" sz="4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419621" y="800556"/>
            <a:ext cx="5352758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2800" b="1" smtClean="0">
                <a:solidFill>
                  <a:srgbClr val="FF6600"/>
                </a:solidFill>
              </a:rPr>
              <a:t>Recursos Educativos Abiertos (REA)</a:t>
            </a:r>
            <a:endParaRPr lang="es-ES" sz="2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2" name="Imagen 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77" y="2118510"/>
            <a:ext cx="5410200" cy="307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514" y="2118211"/>
            <a:ext cx="5381479" cy="30736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475577" y="5247907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bg1"/>
                </a:solidFill>
              </a:rPr>
              <a:t>Los Recursos Educativos Abiertos, el proyecto EDIA y la herramienta de autor </a:t>
            </a:r>
            <a:r>
              <a:rPr lang="es-ES_tradnl" sz="1400" dirty="0" err="1" smtClean="0">
                <a:solidFill>
                  <a:schemeClr val="bg1"/>
                </a:solidFill>
              </a:rPr>
              <a:t>eXeLearning</a:t>
            </a:r>
            <a:r>
              <a:rPr lang="es-ES_tradnl" sz="1400" dirty="0">
                <a:solidFill>
                  <a:schemeClr val="bg1"/>
                </a:solidFill>
              </a:rPr>
              <a:t> </a:t>
            </a:r>
            <a:r>
              <a:rPr lang="es-ES_tradnl" sz="1400" dirty="0" smtClean="0">
                <a:solidFill>
                  <a:schemeClr val="bg1"/>
                </a:solidFill>
              </a:rPr>
              <a:t>(4:52) - </a:t>
            </a:r>
            <a:r>
              <a:rPr lang="es-ES_tradnl" sz="1400" dirty="0" err="1" smtClean="0">
                <a:solidFill>
                  <a:schemeClr val="bg1"/>
                </a:solidFill>
              </a:rPr>
              <a:t>CeDeC</a:t>
            </a:r>
            <a:endParaRPr lang="es-ES_tradnl" sz="1400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12514" y="5283718"/>
            <a:ext cx="5381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bg1"/>
                </a:solidFill>
              </a:rPr>
              <a:t>Experiencia </a:t>
            </a:r>
            <a:r>
              <a:rPr lang="es-ES_tradnl" sz="1400" dirty="0" err="1">
                <a:solidFill>
                  <a:schemeClr val="bg1"/>
                </a:solidFill>
              </a:rPr>
              <a:t>intercentros</a:t>
            </a:r>
            <a:r>
              <a:rPr lang="es-ES_tradnl" sz="1400" dirty="0">
                <a:solidFill>
                  <a:schemeClr val="bg1"/>
                </a:solidFill>
              </a:rPr>
              <a:t> REA "La guerra que cambió el </a:t>
            </a:r>
            <a:r>
              <a:rPr lang="es-ES_tradnl" sz="1400" dirty="0" smtClean="0">
                <a:solidFill>
                  <a:schemeClr val="bg1"/>
                </a:solidFill>
              </a:rPr>
              <a:t>mundo” (1:00) - </a:t>
            </a:r>
            <a:r>
              <a:rPr lang="es-ES_tradnl" sz="1400" dirty="0" err="1" smtClean="0">
                <a:solidFill>
                  <a:schemeClr val="bg1"/>
                </a:solidFill>
              </a:rPr>
              <a:t>CeDeC</a:t>
            </a:r>
            <a:endParaRPr lang="es-ES_trad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9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7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385" b="12499"/>
          <a:stretch/>
        </p:blipFill>
        <p:spPr>
          <a:xfrm>
            <a:off x="0" y="379955"/>
            <a:ext cx="12204868" cy="55817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2192000" cy="619832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054098" y="1698432"/>
            <a:ext cx="9973495" cy="1815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Los gestores de contenidos web son utilizados también por los docentes para crear un </a:t>
            </a:r>
            <a:r>
              <a:rPr lang="es-ES" sz="2800" b="1" dirty="0" smtClean="0">
                <a:solidFill>
                  <a:srgbClr val="FF6711"/>
                </a:solidFill>
                <a:cs typeface="Calibri"/>
              </a:rPr>
              <a:t>Blog de aula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o un </a:t>
            </a:r>
            <a:r>
              <a:rPr lang="es-ES" sz="2800" b="1" dirty="0" smtClean="0">
                <a:solidFill>
                  <a:srgbClr val="FF6711"/>
                </a:solidFill>
                <a:cs typeface="Calibri"/>
              </a:rPr>
              <a:t>Blog Personal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donde publicar artículos,  distribuir materiales y recursos, o plantear debates.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562643" y="574390"/>
            <a:ext cx="453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FF6711"/>
                </a:solidFill>
              </a:rPr>
              <a:t>Comunidades de Aprendizaje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  <p:sp>
        <p:nvSpPr>
          <p:cNvPr id="9" name="Rectángulo 8"/>
          <p:cNvSpPr>
            <a:spLocks noChangeAspect="1"/>
          </p:cNvSpPr>
          <p:nvPr/>
        </p:nvSpPr>
        <p:spPr>
          <a:xfrm>
            <a:off x="1054100" y="656000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2</a:t>
            </a:r>
            <a:endParaRPr lang="es-ES_tradnl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1054098" y="4057228"/>
            <a:ext cx="9973495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Los docentes pueden conectar sus blogs con otros colegas para </a:t>
            </a:r>
            <a:r>
              <a:rPr lang="es-ES_tradnl" sz="2800" b="1" dirty="0" smtClean="0">
                <a:solidFill>
                  <a:srgbClr val="FF6711"/>
                </a:solidFill>
              </a:rPr>
              <a:t>compartir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informaci</a:t>
            </a:r>
            <a:r>
              <a:rPr lang="es-ES" sz="2800" b="1" dirty="0" err="1" smtClean="0">
                <a:solidFill>
                  <a:srgbClr val="FF6711"/>
                </a:solidFill>
              </a:rPr>
              <a:t>ón</a:t>
            </a:r>
            <a:r>
              <a:rPr lang="es-ES" sz="2800" b="1" dirty="0" smtClean="0">
                <a:solidFill>
                  <a:srgbClr val="FF6711"/>
                </a:solidFill>
              </a:rPr>
              <a:t> y recursos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 </a:t>
            </a:r>
            <a:r>
              <a:rPr lang="es-ES" sz="2800" b="1" dirty="0" smtClean="0">
                <a:solidFill>
                  <a:srgbClr val="FF6711"/>
                </a:solidFill>
              </a:rPr>
              <a:t>colaborar en proyectos transversales</a:t>
            </a:r>
            <a:r>
              <a:rPr lang="es-ES" sz="2800" dirty="0" smtClean="0">
                <a:solidFill>
                  <a:srgbClr val="FF6711"/>
                </a:solidFill>
              </a:rPr>
              <a:t> </a:t>
            </a:r>
            <a:r>
              <a:rPr lang="es-ES" sz="2800" b="1" dirty="0" smtClean="0">
                <a:solidFill>
                  <a:srgbClr val="FF6711"/>
                </a:solidFill>
              </a:rPr>
              <a:t>del centro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751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3" name="Imagen 2">
            <a:hlinkClick r:id="rId5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7"/>
          <a:stretch/>
        </p:blipFill>
        <p:spPr>
          <a:xfrm>
            <a:off x="1809974" y="354419"/>
            <a:ext cx="8572052" cy="5181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4364917" y="5890546"/>
            <a:ext cx="3462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400" dirty="0" err="1" smtClean="0">
                <a:solidFill>
                  <a:srgbClr val="FF6711"/>
                </a:solidFill>
              </a:rPr>
              <a:t>Educaci</a:t>
            </a:r>
            <a:r>
              <a:rPr lang="es-ES" sz="1400" dirty="0" err="1" smtClean="0">
                <a:solidFill>
                  <a:srgbClr val="FF6711"/>
                </a:solidFill>
              </a:rPr>
              <a:t>ón</a:t>
            </a:r>
            <a:r>
              <a:rPr lang="es-ES" sz="1400" dirty="0" smtClean="0">
                <a:solidFill>
                  <a:srgbClr val="FF6711"/>
                </a:solidFill>
              </a:rPr>
              <a:t> Abierta </a:t>
            </a:r>
            <a:r>
              <a:rPr lang="mr-IN" sz="1400" dirty="0" smtClean="0">
                <a:solidFill>
                  <a:srgbClr val="FF6711"/>
                </a:solidFill>
              </a:rPr>
              <a:t>–</a:t>
            </a:r>
            <a:r>
              <a:rPr lang="es-ES" sz="1400" dirty="0" smtClean="0">
                <a:solidFill>
                  <a:srgbClr val="FF6711"/>
                </a:solidFill>
              </a:rPr>
              <a:t> </a:t>
            </a:r>
            <a:r>
              <a:rPr lang="es-ES" sz="1400" dirty="0" err="1" smtClean="0">
                <a:solidFill>
                  <a:srgbClr val="FF6711"/>
                </a:solidFill>
              </a:rPr>
              <a:t>Think</a:t>
            </a:r>
            <a:r>
              <a:rPr lang="es-ES" sz="1400" dirty="0" smtClean="0">
                <a:solidFill>
                  <a:srgbClr val="FF6711"/>
                </a:solidFill>
              </a:rPr>
              <a:t> </a:t>
            </a:r>
            <a:r>
              <a:rPr lang="es-ES" sz="1400" dirty="0" err="1" smtClean="0">
                <a:solidFill>
                  <a:srgbClr val="FF6711"/>
                </a:solidFill>
              </a:rPr>
              <a:t>Tank</a:t>
            </a:r>
            <a:r>
              <a:rPr lang="es-ES" sz="1400" dirty="0" smtClean="0">
                <a:solidFill>
                  <a:srgbClr val="FF6711"/>
                </a:solidFill>
              </a:rPr>
              <a:t> de educación</a:t>
            </a:r>
            <a:endParaRPr lang="es-ES_tradnl" sz="1400" dirty="0">
              <a:solidFill>
                <a:srgbClr val="FF671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839319" y="5823274"/>
            <a:ext cx="1725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200" smtClean="0">
                <a:solidFill>
                  <a:srgbClr val="FF6711"/>
                </a:solidFill>
              </a:rPr>
              <a:t>¡pincha </a:t>
            </a:r>
            <a:r>
              <a:rPr lang="es-ES_tradnl" sz="1200" dirty="0" smtClean="0">
                <a:solidFill>
                  <a:srgbClr val="FF6711"/>
                </a:solidFill>
              </a:rPr>
              <a:t>sobre </a:t>
            </a:r>
            <a:r>
              <a:rPr lang="es-ES_tradnl" sz="1200" smtClean="0">
                <a:solidFill>
                  <a:srgbClr val="FF6711"/>
                </a:solidFill>
              </a:rPr>
              <a:t>la imagen!</a:t>
            </a:r>
            <a:endParaRPr lang="es-ES_tradnl" sz="1200" dirty="0">
              <a:solidFill>
                <a:srgbClr val="FF6711"/>
              </a:solidFill>
            </a:endParaRPr>
          </a:p>
        </p:txBody>
      </p:sp>
      <p:cxnSp>
        <p:nvCxnSpPr>
          <p:cNvPr id="14" name="Conector curvado 13"/>
          <p:cNvCxnSpPr/>
          <p:nvPr/>
        </p:nvCxnSpPr>
        <p:spPr>
          <a:xfrm rot="10800000">
            <a:off x="9239547" y="5697538"/>
            <a:ext cx="599773" cy="264237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862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54"/>
          <a:stretch/>
        </p:blipFill>
        <p:spPr>
          <a:xfrm>
            <a:off x="2322232" y="1"/>
            <a:ext cx="7605657" cy="6198322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9061" y="0"/>
            <a:ext cx="12192000" cy="619832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054098" y="1698432"/>
            <a:ext cx="9973495" cy="13849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Estos entornos de aprendizaje son plataformas de 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teleformación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que incorporan herramientas para la 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creación de cursos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y la 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gestión de alumnos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.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14100" y="572386"/>
            <a:ext cx="5635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FF6711"/>
                </a:solidFill>
              </a:rPr>
              <a:t>Learning</a:t>
            </a:r>
            <a:r>
              <a:rPr lang="es-ES_tradnl" sz="2800" b="1" dirty="0" smtClean="0">
                <a:solidFill>
                  <a:srgbClr val="FF6711"/>
                </a:solidFill>
              </a:rPr>
              <a:t> Management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System</a:t>
            </a:r>
            <a:r>
              <a:rPr lang="es-ES_tradnl" sz="2800" b="1" dirty="0" smtClean="0">
                <a:solidFill>
                  <a:srgbClr val="FF6711"/>
                </a:solidFill>
              </a:rPr>
              <a:t> (LMS)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  <p:sp>
        <p:nvSpPr>
          <p:cNvPr id="9" name="Rectángulo 8"/>
          <p:cNvSpPr>
            <a:spLocks noChangeAspect="1"/>
          </p:cNvSpPr>
          <p:nvPr/>
        </p:nvSpPr>
        <p:spPr>
          <a:xfrm>
            <a:off x="1054100" y="656000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3</a:t>
            </a:r>
            <a:endParaRPr lang="es-ES_tradnl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1115686" y="3765859"/>
            <a:ext cx="9973495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plataforma más extendida por ser 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gratuita y de código abierto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 </a:t>
            </a:r>
            <a:r>
              <a:rPr lang="es-ES" sz="2800" b="1" dirty="0" smtClean="0">
                <a:solidFill>
                  <a:srgbClr val="FF6711"/>
                </a:solidFill>
              </a:rPr>
              <a:t>Moodle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Cuenta con una gran cantidad de extensiones (gratuitas y de pago) que facilitan la adaptación del entorno al tipo de formación y las necesidades del centro. 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742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109252" y="371909"/>
            <a:ext cx="9973495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Otras plataformas que ofrecen cursos online son los </a:t>
            </a:r>
            <a:r>
              <a:rPr lang="es-ES" sz="2800" b="1" dirty="0" err="1" smtClean="0">
                <a:solidFill>
                  <a:srgbClr val="FF6711"/>
                </a:solidFill>
                <a:cs typeface="Calibri"/>
              </a:rPr>
              <a:t>Massive</a:t>
            </a:r>
            <a:r>
              <a:rPr lang="es-ES" sz="2800" b="1" dirty="0" smtClean="0">
                <a:solidFill>
                  <a:srgbClr val="FF6711"/>
                </a:solidFill>
                <a:cs typeface="Calibri"/>
              </a:rPr>
              <a:t> Open Online </a:t>
            </a:r>
            <a:r>
              <a:rPr lang="es-ES" sz="2800" b="1" dirty="0" err="1" smtClean="0">
                <a:solidFill>
                  <a:srgbClr val="FF6711"/>
                </a:solidFill>
                <a:cs typeface="Calibri"/>
              </a:rPr>
              <a:t>Courses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(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MOOCs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): 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09251" y="3833213"/>
            <a:ext cx="997349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Algunas prestigiosas universidades ofrecen 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Moocs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(gratuitos de pago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792" y="1931595"/>
            <a:ext cx="1530577" cy="15305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511" y="1442507"/>
            <a:ext cx="2188885" cy="218888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3" t="6021" r="30459" b="7196"/>
          <a:stretch/>
        </p:blipFill>
        <p:spPr>
          <a:xfrm>
            <a:off x="8792516" y="1702987"/>
            <a:ext cx="1429092" cy="166792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55" y="2088859"/>
            <a:ext cx="1884375" cy="12107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995759"/>
            <a:ext cx="10058400" cy="107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3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8" y="0"/>
            <a:ext cx="10283243" cy="619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99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/>
        </p:nvSpPr>
        <p:spPr>
          <a:xfrm>
            <a:off x="-21515" y="547787"/>
            <a:ext cx="12192000" cy="788528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1000" contras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" y="2958353"/>
            <a:ext cx="12192000" cy="3239970"/>
          </a:xfrm>
          <a:prstGeom prst="rect">
            <a:avLst/>
          </a:prstGeom>
          <a:effectLst/>
        </p:spPr>
      </p:pic>
      <p:sp>
        <p:nvSpPr>
          <p:cNvPr id="4" name="CuadroTexto 3"/>
          <p:cNvSpPr txBox="1"/>
          <p:nvPr/>
        </p:nvSpPr>
        <p:spPr>
          <a:xfrm>
            <a:off x="1454821" y="1989059"/>
            <a:ext cx="9714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Las </a:t>
            </a:r>
            <a:r>
              <a:rPr lang="es-ES_tradnl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metodolog</a:t>
            </a:r>
            <a:r>
              <a:rPr lang="es-ES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ías</a:t>
            </a:r>
            <a:r>
              <a:rPr lang="es-E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activas 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tienen entre otros objetivos desarrollar: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31313" y="695829"/>
            <a:ext cx="10161173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3</a:t>
            </a:r>
            <a:r>
              <a:rPr lang="es-ES" sz="3200" b="1" dirty="0" smtClean="0">
                <a:solidFill>
                  <a:schemeClr val="bg1"/>
                </a:solidFill>
              </a:rPr>
              <a:t>. Metodologías didácticas que promueven la interactividad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88688" y="3753524"/>
            <a:ext cx="6085640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Habilidades Cognitivas y </a:t>
            </a:r>
            <a:r>
              <a:rPr lang="es-ES_tradnl" sz="2600" b="1" dirty="0" err="1">
                <a:solidFill>
                  <a:schemeClr val="bg1"/>
                </a:solidFill>
              </a:rPr>
              <a:t>M</a:t>
            </a:r>
            <a:r>
              <a:rPr lang="es-ES_tradnl" sz="2600" b="1" dirty="0" err="1" smtClean="0">
                <a:solidFill>
                  <a:schemeClr val="bg1"/>
                </a:solidFill>
              </a:rPr>
              <a:t>etacognitivas</a:t>
            </a:r>
            <a:endParaRPr lang="es-ES_tradnl" sz="2600" b="1" dirty="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88687" y="4881713"/>
            <a:ext cx="4605748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Habilidades de </a:t>
            </a:r>
            <a:r>
              <a:rPr lang="es-ES_tradnl" sz="2600" b="1" dirty="0" err="1">
                <a:solidFill>
                  <a:schemeClr val="bg1"/>
                </a:solidFill>
              </a:rPr>
              <a:t>C</a:t>
            </a:r>
            <a:r>
              <a:rPr lang="es-ES_tradnl" sz="2600" b="1" dirty="0" err="1" smtClean="0">
                <a:solidFill>
                  <a:schemeClr val="bg1"/>
                </a:solidFill>
              </a:rPr>
              <a:t>omunicación</a:t>
            </a:r>
            <a:endParaRPr lang="es-ES_tradnl" sz="2600" b="1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465065" y="4881713"/>
            <a:ext cx="3176319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Valores </a:t>
            </a:r>
            <a:r>
              <a:rPr lang="es-ES_tradnl" sz="2600" b="1" dirty="0">
                <a:solidFill>
                  <a:schemeClr val="bg1"/>
                </a:solidFill>
              </a:rPr>
              <a:t>y A</a:t>
            </a:r>
            <a:r>
              <a:rPr lang="es-ES_tradnl" sz="2600" b="1" dirty="0" smtClean="0">
                <a:solidFill>
                  <a:schemeClr val="bg1"/>
                </a:solidFill>
              </a:rPr>
              <a:t>ctitudes</a:t>
            </a:r>
            <a:endParaRPr lang="es-ES_tradnl" sz="2600" b="1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465065" y="3751219"/>
            <a:ext cx="7003977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Aprendizaje </a:t>
            </a:r>
            <a:r>
              <a:rPr lang="es-ES_tradnl" sz="2600" b="1" dirty="0" err="1">
                <a:solidFill>
                  <a:schemeClr val="bg1"/>
                </a:solidFill>
              </a:rPr>
              <a:t>A</a:t>
            </a:r>
            <a:r>
              <a:rPr lang="es-ES_tradnl" sz="2600" b="1" dirty="0" err="1" smtClean="0">
                <a:solidFill>
                  <a:schemeClr val="bg1"/>
                </a:solidFill>
              </a:rPr>
              <a:t>ut</a:t>
            </a:r>
            <a:r>
              <a:rPr lang="es-ES" sz="2600" b="1" dirty="0" err="1" smtClean="0">
                <a:solidFill>
                  <a:schemeClr val="bg1"/>
                </a:solidFill>
              </a:rPr>
              <a:t>ónomo</a:t>
            </a:r>
            <a:endParaRPr lang="es-ES_tradnl" sz="2600" b="1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465066" y="4318066"/>
            <a:ext cx="3406574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Trabajo </a:t>
            </a:r>
            <a:r>
              <a:rPr lang="es-ES_tradnl" sz="2600" b="1" dirty="0">
                <a:solidFill>
                  <a:schemeClr val="bg1"/>
                </a:solidFill>
              </a:rPr>
              <a:t>C</a:t>
            </a:r>
            <a:r>
              <a:rPr lang="es-ES_tradnl" sz="2600" b="1" dirty="0" smtClean="0">
                <a:solidFill>
                  <a:schemeClr val="bg1"/>
                </a:solidFill>
              </a:rPr>
              <a:t>olaborativo</a:t>
            </a:r>
            <a:endParaRPr lang="es-ES_tradnl" sz="2600" b="1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88687" y="4308618"/>
            <a:ext cx="4767715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_tradnl" sz="2600" b="1" dirty="0" smtClean="0">
                <a:solidFill>
                  <a:schemeClr val="bg1"/>
                </a:solidFill>
              </a:rPr>
              <a:t>Pensamiento </a:t>
            </a:r>
            <a:r>
              <a:rPr lang="es-ES_tradnl" sz="2600" b="1" dirty="0">
                <a:solidFill>
                  <a:schemeClr val="bg1"/>
                </a:solidFill>
              </a:rPr>
              <a:t>C</a:t>
            </a:r>
            <a:r>
              <a:rPr lang="es-ES_tradnl" sz="2600" b="1" dirty="0" smtClean="0">
                <a:solidFill>
                  <a:schemeClr val="bg1"/>
                </a:solidFill>
              </a:rPr>
              <a:t>r</a:t>
            </a:r>
            <a:r>
              <a:rPr lang="es-ES" sz="2600" b="1" dirty="0" err="1" smtClean="0">
                <a:solidFill>
                  <a:schemeClr val="bg1"/>
                </a:solidFill>
              </a:rPr>
              <a:t>ítico</a:t>
            </a:r>
            <a:r>
              <a:rPr lang="es-ES" sz="2600" b="1" dirty="0" smtClean="0">
                <a:solidFill>
                  <a:schemeClr val="bg1"/>
                </a:solidFill>
              </a:rPr>
              <a:t> y Creativo</a:t>
            </a:r>
            <a:endParaRPr lang="es-ES_tradnl" sz="2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50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" y="4029"/>
            <a:ext cx="12186212" cy="3170794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" y="3166529"/>
            <a:ext cx="12192000" cy="293716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57055" y="825193"/>
            <a:ext cx="6932302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>
                <a:solidFill>
                  <a:schemeClr val="bg1"/>
                </a:solidFill>
              </a:rPr>
              <a:t>Las </a:t>
            </a:r>
            <a:r>
              <a:rPr lang="es-ES_tradnl" sz="2800" b="1" dirty="0">
                <a:solidFill>
                  <a:schemeClr val="bg1"/>
                </a:solidFill>
              </a:rPr>
              <a:t>metodologías activas </a:t>
            </a:r>
            <a:r>
              <a:rPr lang="es-ES_tradnl" sz="2800" dirty="0">
                <a:solidFill>
                  <a:schemeClr val="bg1"/>
                </a:solidFill>
              </a:rPr>
              <a:t>de enseñanza-aprendizaje requieren para su implementación un </a:t>
            </a:r>
            <a:r>
              <a:rPr lang="es-ES_tradnl" sz="2800" b="1" dirty="0">
                <a:solidFill>
                  <a:srgbClr val="FF6711"/>
                </a:solidFill>
              </a:rPr>
              <a:t>cambio de rol</a:t>
            </a:r>
            <a:r>
              <a:rPr lang="es-ES_tradnl" sz="2800" b="1" dirty="0">
                <a:solidFill>
                  <a:schemeClr val="bg1"/>
                </a:solidFill>
              </a:rPr>
              <a:t> </a:t>
            </a:r>
            <a:r>
              <a:rPr lang="es-ES_tradnl" sz="2800" dirty="0">
                <a:solidFill>
                  <a:schemeClr val="bg1"/>
                </a:solidFill>
              </a:rPr>
              <a:t>tanto del </a:t>
            </a:r>
            <a:r>
              <a:rPr lang="es-ES_tradnl" sz="2800" b="1" dirty="0">
                <a:solidFill>
                  <a:schemeClr val="bg1"/>
                </a:solidFill>
              </a:rPr>
              <a:t>docente</a:t>
            </a:r>
            <a:r>
              <a:rPr lang="es-ES_tradnl" sz="2800" dirty="0">
                <a:solidFill>
                  <a:schemeClr val="bg1"/>
                </a:solidFill>
              </a:rPr>
              <a:t> como del </a:t>
            </a:r>
            <a:r>
              <a:rPr lang="es-ES_tradnl" sz="2800" b="1" dirty="0" smtClean="0">
                <a:solidFill>
                  <a:schemeClr val="bg1"/>
                </a:solidFill>
              </a:rPr>
              <a:t>discente</a:t>
            </a:r>
            <a:r>
              <a:rPr lang="es-ES_tradnl" sz="2800" dirty="0" smtClean="0">
                <a:solidFill>
                  <a:schemeClr val="bg1"/>
                </a:solidFill>
              </a:rPr>
              <a:t>. </a:t>
            </a:r>
            <a:endParaRPr lang="es-ES"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grpSp>
        <p:nvGrpSpPr>
          <p:cNvPr id="15" name="Agrupar 14"/>
          <p:cNvGrpSpPr/>
          <p:nvPr/>
        </p:nvGrpSpPr>
        <p:grpSpPr>
          <a:xfrm>
            <a:off x="6351305" y="3323068"/>
            <a:ext cx="5076000" cy="2626398"/>
            <a:chOff x="6598732" y="3323068"/>
            <a:chExt cx="5076000" cy="2626398"/>
          </a:xfrm>
        </p:grpSpPr>
        <p:sp>
          <p:nvSpPr>
            <p:cNvPr id="10" name="Rectángulo redondeado 9"/>
            <p:cNvSpPr/>
            <p:nvPr/>
          </p:nvSpPr>
          <p:spPr>
            <a:xfrm>
              <a:off x="6598732" y="3323068"/>
              <a:ext cx="5076000" cy="2626398"/>
            </a:xfrm>
            <a:prstGeom prst="roundRect">
              <a:avLst>
                <a:gd name="adj" fmla="val 10465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6906789" y="4768534"/>
              <a:ext cx="30592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000" b="1" dirty="0" smtClean="0">
                  <a:solidFill>
                    <a:schemeClr val="bg1"/>
                  </a:solidFill>
                </a:rPr>
                <a:t>Descubre </a:t>
              </a:r>
              <a:r>
                <a:rPr lang="es-ES_tradnl" sz="2000" b="1" dirty="0">
                  <a:solidFill>
                    <a:schemeClr val="bg1"/>
                  </a:solidFill>
                </a:rPr>
                <a:t>por sí </a:t>
              </a:r>
              <a:r>
                <a:rPr lang="es-ES_tradnl" sz="2000" b="1" dirty="0" smtClean="0">
                  <a:solidFill>
                    <a:schemeClr val="bg1"/>
                  </a:solidFill>
                </a:rPr>
                <a:t>mismo, experimenta, colabora, crea.</a:t>
              </a:r>
              <a:endParaRPr lang="es-ES_tradnl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3145" y="3405801"/>
              <a:ext cx="1635251" cy="21780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Rectángulo 10"/>
            <p:cNvSpPr/>
            <p:nvPr/>
          </p:nvSpPr>
          <p:spPr>
            <a:xfrm>
              <a:off x="6906789" y="3596332"/>
              <a:ext cx="272768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2000" b="1" dirty="0">
                  <a:solidFill>
                    <a:schemeClr val="bg1"/>
                  </a:solidFill>
                </a:rPr>
                <a:t>El alumno asume un </a:t>
              </a:r>
              <a:r>
                <a:rPr lang="es-ES_tradnl" sz="2000" b="1">
                  <a:solidFill>
                    <a:schemeClr val="bg1"/>
                  </a:solidFill>
                </a:rPr>
                <a:t>rol </a:t>
              </a:r>
              <a:r>
                <a:rPr lang="es-ES_tradnl" sz="2000" b="1" smtClean="0">
                  <a:solidFill>
                    <a:schemeClr val="bg1"/>
                  </a:solidFill>
                </a:rPr>
                <a:t>activo </a:t>
              </a:r>
              <a:r>
                <a:rPr lang="es-ES_tradnl" sz="2000" b="1" dirty="0">
                  <a:solidFill>
                    <a:schemeClr val="bg1"/>
                  </a:solidFill>
                </a:rPr>
                <a:t>en su propio proceso de aprendizaje. </a:t>
              </a:r>
              <a:endParaRPr lang="es-ES_tradnl" sz="2000" b="1" dirty="0"/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757334" y="3322159"/>
            <a:ext cx="5084065" cy="2616549"/>
            <a:chOff x="1095839" y="3195823"/>
            <a:chExt cx="5036004" cy="2616549"/>
          </a:xfrm>
        </p:grpSpPr>
        <p:sp>
          <p:nvSpPr>
            <p:cNvPr id="3" name="Rectángulo redondeado 2"/>
            <p:cNvSpPr/>
            <p:nvPr/>
          </p:nvSpPr>
          <p:spPr>
            <a:xfrm>
              <a:off x="1095839" y="3195823"/>
              <a:ext cx="5036004" cy="2616549"/>
            </a:xfrm>
            <a:prstGeom prst="roundRect">
              <a:avLst>
                <a:gd name="adj" fmla="val 10465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3041618" y="3796931"/>
              <a:ext cx="29158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000" b="1" dirty="0" smtClean="0">
                  <a:solidFill>
                    <a:schemeClr val="bg1"/>
                  </a:solidFill>
                </a:rPr>
                <a:t>El formador adopta el rol de facilitador. </a:t>
              </a:r>
              <a:endParaRPr lang="es-ES_tradnl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438" l="5469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475" y="3541603"/>
              <a:ext cx="1704009" cy="20667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ectángulo 11"/>
            <p:cNvSpPr/>
            <p:nvPr/>
          </p:nvSpPr>
          <p:spPr>
            <a:xfrm>
              <a:off x="2944527" y="4682977"/>
              <a:ext cx="318671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2000" b="1" dirty="0" smtClean="0">
                  <a:solidFill>
                    <a:schemeClr val="bg1"/>
                  </a:solidFill>
                </a:rPr>
                <a:t>Guía, asesora, dinamiza, evalúa a los alumnos.  </a:t>
              </a:r>
              <a:endParaRPr lang="es-ES_tradnl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26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/>
          <p:cNvSpPr/>
          <p:nvPr/>
        </p:nvSpPr>
        <p:spPr>
          <a:xfrm>
            <a:off x="1" y="3166529"/>
            <a:ext cx="12192000" cy="2531009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674773" y="521144"/>
            <a:ext cx="4846185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6600"/>
                </a:solidFill>
              </a:rPr>
              <a:t>Interacción</a:t>
            </a:r>
            <a:endParaRPr lang="es-ES" sz="28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97138" y="2267995"/>
            <a:ext cx="3458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ALUMNOS - CONTENIDOS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753189" y="1240681"/>
            <a:ext cx="689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entre</a:t>
            </a: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6097866" y="1052145"/>
            <a:ext cx="0" cy="18853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curvado 11"/>
          <p:cNvCxnSpPr>
            <a:stCxn id="7" idx="1"/>
            <a:endCxn id="2" idx="0"/>
          </p:cNvCxnSpPr>
          <p:nvPr/>
        </p:nvCxnSpPr>
        <p:spPr>
          <a:xfrm rot="10800000" flipV="1">
            <a:off x="2126171" y="1425347"/>
            <a:ext cx="3627019" cy="842648"/>
          </a:xfrm>
          <a:prstGeom prst="curved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4560547" y="2284858"/>
            <a:ext cx="3324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ALUMNOS - FORMADOR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698"/>
                    </a14:imgEffect>
                    <a14:imgEffect>
                      <a14:saturation sat="101000"/>
                    </a14:imgEffect>
                    <a14:imgEffect>
                      <a14:brightnessContrast bright="13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5" y="3268068"/>
            <a:ext cx="2120128" cy="23522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500" b="85750" l="21429" r="78429">
                        <a14:foregroundMark x1="63571" y1="47000" x2="62714" y2="69250"/>
                        <a14:foregroundMark x1="73857" y1="48250" x2="74286" y2="75250"/>
                        <a14:foregroundMark x1="67286" y1="51000" x2="68714" y2="68000"/>
                        <a14:foregroundMark x1="66143" y1="45000" x2="66143" y2="66500"/>
                        <a14:foregroundMark x1="66857" y1="48250" x2="66857" y2="48250"/>
                        <a14:foregroundMark x1="68714" y1="55750" x2="68714" y2="55750"/>
                        <a14:foregroundMark x1="40286" y1="63750" x2="40714" y2="47750"/>
                        <a14:foregroundMark x1="23286" y1="57500" x2="25000" y2="57750"/>
                        <a14:foregroundMark x1="31000" y1="41000" x2="32429" y2="47750"/>
                        <a14:foregroundMark x1="31714" y1="39750" x2="32286" y2="45750"/>
                        <a14:foregroundMark x1="30143" y1="24000" x2="36286" y2="25250"/>
                        <a14:foregroundMark x1="41286" y1="29500" x2="44286" y2="32250"/>
                        <a14:foregroundMark x1="47286" y1="24500" x2="51571" y2="23000"/>
                        <a14:foregroundMark x1="57000" y1="29000" x2="61143" y2="28500"/>
                        <a14:foregroundMark x1="55714" y1="30500" x2="57000" y2="35750"/>
                        <a14:foregroundMark x1="71286" y1="24500" x2="69000" y2="28500"/>
                        <a14:foregroundMark x1="75571" y1="31500" x2="75000" y2="37000"/>
                        <a14:foregroundMark x1="57571" y1="25000" x2="54000" y2="30500"/>
                        <a14:foregroundMark x1="26000" y1="31250" x2="25286" y2="39000"/>
                        <a14:backgroundMark x1="35286" y1="78000" x2="36000" y2="79750"/>
                      </a14:backgroundRemoval>
                    </a14:imgEffect>
                    <a14:imgEffect>
                      <a14:sharpenSoften amoun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15" t="13960" r="17893" b="10559"/>
          <a:stretch/>
        </p:blipFill>
        <p:spPr>
          <a:xfrm>
            <a:off x="8415473" y="3284438"/>
            <a:ext cx="3669322" cy="24770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CuadroTexto 24"/>
          <p:cNvSpPr txBox="1"/>
          <p:nvPr/>
        </p:nvSpPr>
        <p:spPr>
          <a:xfrm>
            <a:off x="8707243" y="2270882"/>
            <a:ext cx="3085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ALUMNOS </a:t>
            </a:r>
            <a:r>
              <a:rPr lang="es-ES_tradnl" sz="24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 ALUMNOS</a:t>
            </a:r>
            <a:endParaRPr lang="es-ES_tradnl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9" name="Conector curvado 28"/>
          <p:cNvCxnSpPr>
            <a:stCxn id="7" idx="3"/>
            <a:endCxn id="25" idx="0"/>
          </p:cNvCxnSpPr>
          <p:nvPr/>
        </p:nvCxnSpPr>
        <p:spPr>
          <a:xfrm>
            <a:off x="6442545" y="1425347"/>
            <a:ext cx="3807589" cy="845535"/>
          </a:xfrm>
          <a:prstGeom prst="curved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7" idx="2"/>
          </p:cNvCxnSpPr>
          <p:nvPr/>
        </p:nvCxnSpPr>
        <p:spPr>
          <a:xfrm>
            <a:off x="6097867" y="1610013"/>
            <a:ext cx="0" cy="67484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n 3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033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21" y="3305375"/>
            <a:ext cx="3726488" cy="227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03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65" y="8603"/>
            <a:ext cx="11143535" cy="609043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102565" y="1278618"/>
            <a:ext cx="92946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/>
              <a:t>Los </a:t>
            </a:r>
            <a:r>
              <a:rPr lang="es-ES_tradnl" sz="2800" dirty="0"/>
              <a:t>métodos de </a:t>
            </a:r>
            <a:r>
              <a:rPr lang="es-ES_tradnl" sz="2800" b="1" dirty="0"/>
              <a:t>aprendizaje por descubrimiento</a:t>
            </a:r>
            <a:r>
              <a:rPr lang="es-ES_tradnl" sz="2800" dirty="0"/>
              <a:t> facilitan que el alumno se involucre activamente en el proceso de búsqueda, organización y gestión de la información.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5559" y1="79553" x2="76038" y2="33866"/>
                        <a14:backgroundMark x1="76038" y1="76198" x2="75399" y2="76997"/>
                        <a14:backgroundMark x1="75879" y1="72045" x2="75399" y2="70288"/>
                        <a14:backgroundMark x1="29712" y1="42812" x2="29712" y2="42812"/>
                      </a14:backgroundRemoval>
                    </a14:imgEffect>
                    <a14:imgEffect>
                      <a14:brightnessContrast bright="-1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3" t="9295" r="15771" b="11273"/>
          <a:stretch/>
        </p:blipFill>
        <p:spPr>
          <a:xfrm>
            <a:off x="2226832" y="2864652"/>
            <a:ext cx="3199602" cy="36138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132365" y="3428999"/>
            <a:ext cx="43774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/>
              <a:t>Fomenta el uso de estrategias </a:t>
            </a:r>
            <a:r>
              <a:rPr lang="es-ES_tradnl" sz="2800" dirty="0" err="1" smtClean="0"/>
              <a:t>metacognitivas</a:t>
            </a:r>
            <a:r>
              <a:rPr lang="es-ES_tradnl" sz="2800" dirty="0" smtClean="0"/>
              <a:t>, y conduce </a:t>
            </a:r>
            <a:r>
              <a:rPr lang="es-ES_tradnl" sz="2800" dirty="0"/>
              <a:t>al desarrollo </a:t>
            </a:r>
            <a:r>
              <a:rPr lang="es-ES_tradnl" sz="2800" dirty="0" smtClean="0"/>
              <a:t>de </a:t>
            </a:r>
            <a:r>
              <a:rPr lang="es-ES_tradnl" sz="2800" dirty="0"/>
              <a:t>las </a:t>
            </a:r>
            <a:r>
              <a:rPr lang="es-ES_tradnl" sz="2800" b="1" dirty="0"/>
              <a:t>competencias informacional y </a:t>
            </a:r>
            <a:r>
              <a:rPr lang="es-ES_tradnl" sz="2800" b="1" dirty="0" smtClean="0"/>
              <a:t>mediática</a:t>
            </a:r>
            <a:r>
              <a:rPr lang="es-ES_tradnl" sz="2800" dirty="0"/>
              <a:t>;</a:t>
            </a:r>
            <a:r>
              <a:rPr lang="es-ES_tradnl" sz="2800" dirty="0" smtClean="0"/>
              <a:t> </a:t>
            </a:r>
            <a:r>
              <a:rPr lang="es-ES_tradnl" sz="2800" dirty="0"/>
              <a:t>entre </a:t>
            </a:r>
            <a:r>
              <a:rPr lang="es-ES_tradnl" sz="2800" dirty="0" smtClean="0"/>
              <a:t>otras.</a:t>
            </a:r>
            <a:endParaRPr lang="es-ES_tradnl" sz="28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102565" y="351223"/>
            <a:ext cx="5688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rgbClr val="FF6711"/>
                </a:solidFill>
              </a:rPr>
              <a:t>Aprendizaje </a:t>
            </a:r>
            <a:r>
              <a:rPr lang="es-ES_tradnl" sz="3200" b="1" dirty="0">
                <a:solidFill>
                  <a:srgbClr val="FF6711"/>
                </a:solidFill>
              </a:rPr>
              <a:t>por </a:t>
            </a:r>
            <a:r>
              <a:rPr lang="es-ES_tradnl" sz="3200" b="1" dirty="0" smtClean="0">
                <a:solidFill>
                  <a:srgbClr val="FF6711"/>
                </a:solidFill>
              </a:rPr>
              <a:t>Descubrimiento</a:t>
            </a:r>
            <a:endParaRPr lang="es-ES_tradnl" sz="3200" dirty="0">
              <a:solidFill>
                <a:srgbClr val="FF67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60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48465" y="2624866"/>
            <a:ext cx="11143535" cy="3573449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23127" y="531427"/>
            <a:ext cx="4136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Las TIC nos proporcionan un contexto </a:t>
            </a:r>
            <a:r>
              <a:rPr lang="es-ES_tradnl" sz="2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hipertextual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 multimedia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idóneo para la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investigación.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156" y="2869615"/>
            <a:ext cx="4758931" cy="31008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7230884" y="531427"/>
            <a:ext cx="4290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denostar la importancia de las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bibliotecas, museos y centros de documentación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tradicionales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 t="30077" r="34516"/>
          <a:stretch/>
        </p:blipFill>
        <p:spPr>
          <a:xfrm>
            <a:off x="7004970" y="2880373"/>
            <a:ext cx="4753565" cy="31008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0398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7" y="0"/>
            <a:ext cx="11167463" cy="61983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44541" y="800356"/>
            <a:ext cx="9182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err="1">
                <a:solidFill>
                  <a:schemeClr val="bg1"/>
                </a:solidFill>
              </a:rPr>
              <a:t>Según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b="1" dirty="0">
                <a:solidFill>
                  <a:schemeClr val="bg1"/>
                </a:solidFill>
              </a:rPr>
              <a:t>Bruner</a:t>
            </a:r>
            <a:r>
              <a:rPr lang="es-ES_tradnl" sz="2800" dirty="0">
                <a:solidFill>
                  <a:schemeClr val="bg1"/>
                </a:solidFill>
              </a:rPr>
              <a:t>, podemos hablar de </a:t>
            </a:r>
            <a:r>
              <a:rPr lang="es-ES_tradnl" sz="2800" b="1" dirty="0">
                <a:solidFill>
                  <a:schemeClr val="bg1"/>
                </a:solidFill>
              </a:rPr>
              <a:t>3</a:t>
            </a:r>
            <a:r>
              <a:rPr lang="es-ES_tradnl" sz="2800" b="1" dirty="0" smtClean="0">
                <a:solidFill>
                  <a:schemeClr val="bg1"/>
                </a:solidFill>
              </a:rPr>
              <a:t> </a:t>
            </a:r>
            <a:r>
              <a:rPr lang="es-ES_tradnl" sz="2800" b="1" dirty="0">
                <a:solidFill>
                  <a:schemeClr val="bg1"/>
                </a:solidFill>
              </a:rPr>
              <a:t>tipos de </a:t>
            </a:r>
            <a:r>
              <a:rPr lang="es-ES_tradnl" sz="2800" b="1" dirty="0" smtClean="0">
                <a:solidFill>
                  <a:schemeClr val="bg1"/>
                </a:solidFill>
              </a:rPr>
              <a:t>descubrimiento</a:t>
            </a:r>
            <a:r>
              <a:rPr lang="es-ES_tradnl" sz="2800" dirty="0" smtClean="0">
                <a:solidFill>
                  <a:schemeClr val="bg1"/>
                </a:solidFill>
              </a:rPr>
              <a:t>:</a:t>
            </a:r>
            <a:endParaRPr lang="es-ES_tradnl" sz="2800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575225" y="3783744"/>
            <a:ext cx="2956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 smtClean="0">
                <a:solidFill>
                  <a:schemeClr val="bg1"/>
                </a:solidFill>
              </a:rPr>
              <a:t>Selecci</a:t>
            </a:r>
            <a:r>
              <a:rPr lang="es-ES" sz="2000" b="1" dirty="0" err="1" smtClean="0">
                <a:solidFill>
                  <a:schemeClr val="bg1"/>
                </a:solidFill>
              </a:rPr>
              <a:t>ón</a:t>
            </a:r>
            <a:r>
              <a:rPr lang="es-ES" sz="2000" b="1" dirty="0" smtClean="0">
                <a:solidFill>
                  <a:schemeClr val="bg1"/>
                </a:solidFill>
              </a:rPr>
              <a:t> y organización </a:t>
            </a:r>
            <a:r>
              <a:rPr lang="es-ES" sz="2000" dirty="0" smtClean="0">
                <a:solidFill>
                  <a:schemeClr val="bg1"/>
                </a:solidFill>
              </a:rPr>
              <a:t>de datos </a:t>
            </a:r>
            <a:r>
              <a:rPr lang="es-ES_tradnl" sz="2000" dirty="0" smtClean="0">
                <a:solidFill>
                  <a:schemeClr val="bg1"/>
                </a:solidFill>
              </a:rPr>
              <a:t>para </a:t>
            </a:r>
            <a:r>
              <a:rPr lang="es-ES_tradnl" sz="2000" dirty="0">
                <a:solidFill>
                  <a:schemeClr val="bg1"/>
                </a:solidFill>
              </a:rPr>
              <a:t>llegar a una nueva </a:t>
            </a:r>
            <a:r>
              <a:rPr lang="es-ES_tradnl" sz="2000" b="1" dirty="0" err="1">
                <a:solidFill>
                  <a:schemeClr val="bg1"/>
                </a:solidFill>
              </a:rPr>
              <a:t>categoría</a:t>
            </a:r>
            <a:r>
              <a:rPr lang="es-ES_tradnl" sz="2000" b="1" dirty="0">
                <a:solidFill>
                  <a:schemeClr val="bg1"/>
                </a:solidFill>
              </a:rPr>
              <a:t>, concepto o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generalización</a:t>
            </a:r>
            <a:r>
              <a:rPr lang="es-ES_tradnl" sz="2000" dirty="0" smtClean="0">
                <a:solidFill>
                  <a:schemeClr val="bg1"/>
                </a:solidFill>
              </a:rPr>
              <a:t>. </a:t>
            </a:r>
            <a:endParaRPr lang="es-ES_tradnl" sz="2000" dirty="0">
              <a:solidFill>
                <a:schemeClr val="bg1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5465750" y="2647153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DEDUCTIVO</a:t>
            </a:r>
            <a:endParaRPr lang="es-ES_tradnl" sz="2400" b="1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9028325" y="2638144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smtClean="0"/>
              <a:t>TRANSDUCTIVO</a:t>
            </a:r>
            <a:endParaRPr lang="es-ES_tradnl" sz="2400" b="1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741805" y="2647154"/>
            <a:ext cx="2340000" cy="507575"/>
          </a:xfrm>
          <a:prstGeom prst="roundRect">
            <a:avLst/>
          </a:prstGeom>
          <a:solidFill>
            <a:schemeClr val="accent2"/>
          </a:solidFill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INDUCTIVO</a:t>
            </a:r>
            <a:endParaRPr lang="es-ES_tradnl" sz="2400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014927" y="3805260"/>
            <a:ext cx="3276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Relación o combinación </a:t>
            </a:r>
            <a:r>
              <a:rPr lang="es-ES" sz="2000" dirty="0" smtClean="0">
                <a:solidFill>
                  <a:schemeClr val="bg1"/>
                </a:solidFill>
              </a:rPr>
              <a:t>de ideas generales para</a:t>
            </a:r>
            <a:r>
              <a:rPr lang="es-ES_tradnl" sz="2000" dirty="0">
                <a:solidFill>
                  <a:schemeClr val="bg1"/>
                </a:solidFill>
              </a:rPr>
              <a:t> </a:t>
            </a:r>
            <a:r>
              <a:rPr lang="es-ES_tradnl" sz="2000" dirty="0" smtClean="0">
                <a:solidFill>
                  <a:schemeClr val="bg1"/>
                </a:solidFill>
              </a:rPr>
              <a:t>llegar a </a:t>
            </a:r>
            <a:r>
              <a:rPr lang="es-ES_tradnl" sz="2000" b="1" dirty="0" smtClean="0">
                <a:solidFill>
                  <a:schemeClr val="bg1"/>
                </a:solidFill>
              </a:rPr>
              <a:t>conceptos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espec</a:t>
            </a:r>
            <a:r>
              <a:rPr lang="es-ES" sz="2000" b="1" dirty="0" err="1" smtClean="0">
                <a:solidFill>
                  <a:schemeClr val="bg1"/>
                </a:solidFill>
              </a:rPr>
              <a:t>íficos</a:t>
            </a:r>
            <a:r>
              <a:rPr lang="es-ES" sz="2000" dirty="0" smtClean="0">
                <a:solidFill>
                  <a:schemeClr val="bg1"/>
                </a:solidFill>
              </a:rPr>
              <a:t>.</a:t>
            </a:r>
            <a:r>
              <a:rPr lang="es-ES_tradnl" sz="2000" dirty="0" smtClean="0">
                <a:solidFill>
                  <a:schemeClr val="bg1"/>
                </a:solidFill>
              </a:rPr>
              <a:t> </a:t>
            </a:r>
            <a:endParaRPr lang="es-ES_tradnl" sz="2000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624785" y="3785741"/>
            <a:ext cx="3240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_tradnl" b="1" dirty="0" err="1" smtClean="0">
                <a:solidFill>
                  <a:schemeClr val="bg1"/>
                </a:solidFill>
              </a:rPr>
              <a:t>Relaci</a:t>
            </a:r>
            <a:r>
              <a:rPr lang="es-ES" b="1" dirty="0" err="1" smtClean="0">
                <a:solidFill>
                  <a:schemeClr val="bg1"/>
                </a:solidFill>
              </a:rPr>
              <a:t>ó</a:t>
            </a:r>
            <a:r>
              <a:rPr lang="es-ES_tradnl" b="1" dirty="0" smtClean="0">
                <a:solidFill>
                  <a:schemeClr val="bg1"/>
                </a:solidFill>
              </a:rPr>
              <a:t>n </a:t>
            </a:r>
            <a:r>
              <a:rPr lang="es-ES_tradnl" b="1" dirty="0">
                <a:solidFill>
                  <a:schemeClr val="bg1"/>
                </a:solidFill>
              </a:rPr>
              <a:t>o </a:t>
            </a:r>
            <a:r>
              <a:rPr lang="es-ES_tradnl" b="1" dirty="0" err="1">
                <a:solidFill>
                  <a:schemeClr val="bg1"/>
                </a:solidFill>
              </a:rPr>
              <a:t>comparaci</a:t>
            </a:r>
            <a:r>
              <a:rPr lang="es-ES" b="1" dirty="0" err="1">
                <a:solidFill>
                  <a:schemeClr val="bg1"/>
                </a:solidFill>
              </a:rPr>
              <a:t>ón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de </a:t>
            </a:r>
            <a:r>
              <a:rPr lang="es-ES_tradnl" dirty="0">
                <a:solidFill>
                  <a:schemeClr val="bg1"/>
                </a:solidFill>
              </a:rPr>
              <a:t> dos elementos particulares </a:t>
            </a:r>
            <a:r>
              <a:rPr lang="es-ES_tradnl" dirty="0" smtClean="0">
                <a:solidFill>
                  <a:schemeClr val="bg1"/>
                </a:solidFill>
              </a:rPr>
              <a:t>que </a:t>
            </a:r>
            <a:r>
              <a:rPr lang="es-ES_tradnl" dirty="0">
                <a:solidFill>
                  <a:schemeClr val="bg1"/>
                </a:solidFill>
              </a:rPr>
              <a:t>son similares en </a:t>
            </a:r>
            <a:r>
              <a:rPr lang="es-ES_tradnl" b="1" dirty="0" smtClean="0">
                <a:solidFill>
                  <a:schemeClr val="bg1"/>
                </a:solidFill>
              </a:rPr>
              <a:t>algunos </a:t>
            </a:r>
            <a:r>
              <a:rPr lang="es-ES_tradnl" b="1" dirty="0">
                <a:solidFill>
                  <a:schemeClr val="bg1"/>
                </a:solidFill>
              </a:rPr>
              <a:t>aspectos</a:t>
            </a:r>
            <a:r>
              <a:rPr lang="es-ES_tradnl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518693" y="4830184"/>
            <a:ext cx="223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2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341994" y="1545331"/>
            <a:ext cx="6188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 </a:t>
            </a:r>
            <a:r>
              <a:rPr lang="es-ES_tradnl" sz="2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ámbito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es-ES_tradnl" sz="2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búsqueda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debe ser </a:t>
            </a:r>
            <a:r>
              <a:rPr lang="es-ES_tradn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restringido</a:t>
            </a:r>
            <a:endParaRPr lang="es-ES_tradnl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700053" y="243619"/>
            <a:ext cx="8791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condiciones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para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que se produzca un aprendizaje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descubrimiento son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5" r="12722"/>
          <a:stretch/>
        </p:blipFill>
        <p:spPr>
          <a:xfrm>
            <a:off x="7455479" y="1806941"/>
            <a:ext cx="4120180" cy="358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2196661" y="5113967"/>
            <a:ext cx="4846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propuesta </a:t>
            </a:r>
            <a:r>
              <a:rPr lang="es-ES_tradn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metodológica</a:t>
            </a:r>
            <a:r>
              <a:rPr lang="es-ES_tradn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puede ser </a:t>
            </a:r>
            <a:r>
              <a:rPr lang="es-ES_tradn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actividad </a:t>
            </a:r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la </a:t>
            </a:r>
            <a:r>
              <a:rPr lang="es-ES_tradnl" sz="2400" i="1" dirty="0" err="1">
                <a:solidFill>
                  <a:srgbClr val="FF6711"/>
                </a:solidFill>
              </a:rPr>
              <a:t>Webquest</a:t>
            </a:r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s-ES_tradnl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ángulo 5"/>
          <p:cNvSpPr>
            <a:spLocks noChangeAspect="1"/>
          </p:cNvSpPr>
          <p:nvPr/>
        </p:nvSpPr>
        <p:spPr>
          <a:xfrm>
            <a:off x="1836661" y="1626941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1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394657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48465" y="1"/>
            <a:ext cx="11137900" cy="6198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314"/>
          <a:stretch/>
        </p:blipFill>
        <p:spPr>
          <a:xfrm>
            <a:off x="4505348" y="65504"/>
            <a:ext cx="6757034" cy="60673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47569" y="4767161"/>
            <a:ext cx="28002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b="1" dirty="0" smtClean="0">
                <a:solidFill>
                  <a:srgbClr val="FF6711"/>
                </a:solidFill>
              </a:rPr>
              <a:t>Estructura</a:t>
            </a:r>
          </a:p>
          <a:p>
            <a:r>
              <a:rPr lang="es-ES_tradnl" sz="2800" b="1" dirty="0" smtClean="0">
                <a:solidFill>
                  <a:srgbClr val="FF6711"/>
                </a:solidFill>
              </a:rPr>
              <a:t>de una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Webquest</a:t>
            </a:r>
            <a:endParaRPr lang="es-ES_tradnl" sz="2800" b="1" dirty="0">
              <a:solidFill>
                <a:srgbClr val="FF67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799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341993" y="573490"/>
            <a:ext cx="84293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deben ser </a:t>
            </a:r>
            <a:r>
              <a:rPr lang="es-ES_tradnl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claros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 los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medios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atractivos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para incentivar al estudiante.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761357" y="4599959"/>
            <a:ext cx="5704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propuesta </a:t>
            </a:r>
            <a:r>
              <a:rPr lang="es-ES_tradn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metodológica</a:t>
            </a:r>
            <a:r>
              <a:rPr lang="es-ES_tradn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puede ser el uso de una </a:t>
            </a:r>
            <a:r>
              <a:rPr lang="es-ES_tradnl" sz="2400" i="1" dirty="0" smtClean="0">
                <a:solidFill>
                  <a:srgbClr val="FF6711"/>
                </a:solidFill>
              </a:rPr>
              <a:t>R</a:t>
            </a:r>
            <a:r>
              <a:rPr lang="es-ES" sz="2400" i="1" dirty="0" err="1" smtClean="0">
                <a:solidFill>
                  <a:srgbClr val="FF6711"/>
                </a:solidFill>
              </a:rPr>
              <a:t>úbrica</a:t>
            </a:r>
            <a:r>
              <a:rPr lang="es-ES" sz="2400" i="1" dirty="0" smtClean="0">
                <a:solidFill>
                  <a:srgbClr val="FF6711"/>
                </a:solidFill>
              </a:rPr>
              <a:t> o matriz de valoración</a:t>
            </a:r>
            <a:endParaRPr lang="es-ES_tradnl" sz="2400" i="1" dirty="0">
              <a:solidFill>
                <a:srgbClr val="FF6711"/>
              </a:solidFill>
            </a:endParaRPr>
          </a:p>
        </p:txBody>
      </p:sp>
      <p:sp>
        <p:nvSpPr>
          <p:cNvPr id="13" name="Rectángulo 12"/>
          <p:cNvSpPr>
            <a:spLocks noChangeAspect="1"/>
          </p:cNvSpPr>
          <p:nvPr/>
        </p:nvSpPr>
        <p:spPr>
          <a:xfrm>
            <a:off x="1761358" y="717662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/>
              <a:t>2</a:t>
            </a:r>
          </a:p>
        </p:txBody>
      </p:sp>
      <p:grpSp>
        <p:nvGrpSpPr>
          <p:cNvPr id="26" name="Agrupar 25"/>
          <p:cNvGrpSpPr/>
          <p:nvPr/>
        </p:nvGrpSpPr>
        <p:grpSpPr>
          <a:xfrm>
            <a:off x="2395783" y="1860585"/>
            <a:ext cx="3888180" cy="2287830"/>
            <a:chOff x="2395783" y="2151043"/>
            <a:chExt cx="3888180" cy="2287830"/>
          </a:xfrm>
        </p:grpSpPr>
        <p:sp>
          <p:nvSpPr>
            <p:cNvPr id="16" name="Rectángulo 15"/>
            <p:cNvSpPr/>
            <p:nvPr/>
          </p:nvSpPr>
          <p:spPr>
            <a:xfrm>
              <a:off x="2395783" y="2151043"/>
              <a:ext cx="3888180" cy="3240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b="1" dirty="0" smtClean="0"/>
                <a:t>T</a:t>
              </a:r>
              <a:r>
                <a:rPr lang="es-ES" b="1" dirty="0" smtClean="0"/>
                <a:t>Í</a:t>
              </a:r>
              <a:r>
                <a:rPr lang="es-ES_tradnl" b="1" dirty="0" smtClean="0"/>
                <a:t>TULO</a:t>
              </a:r>
              <a:endParaRPr lang="es-ES_tradnl" b="1" dirty="0"/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2395783" y="2596490"/>
              <a:ext cx="3888180" cy="324000"/>
            </a:xfrm>
            <a:prstGeom prst="rect">
              <a:avLst/>
            </a:prstGeom>
            <a:solidFill>
              <a:schemeClr val="accent2">
                <a:alpha val="56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 err="1" smtClean="0"/>
                <a:t>Descripci</a:t>
              </a:r>
              <a:r>
                <a:rPr lang="es-ES" dirty="0" err="1" smtClean="0"/>
                <a:t>ón</a:t>
              </a:r>
              <a:r>
                <a:rPr lang="es-ES" dirty="0" smtClean="0"/>
                <a:t> de la tarea</a:t>
              </a:r>
              <a:endParaRPr lang="es-ES_tradnl" dirty="0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3851237" y="3017000"/>
              <a:ext cx="2432726" cy="3240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Niveles de desempeño</a:t>
              </a:r>
              <a:endParaRPr lang="es-ES_tradnl" dirty="0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2395783" y="3449137"/>
              <a:ext cx="921326" cy="98973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smtClean="0"/>
                <a:t>TAREAS</a:t>
              </a:r>
              <a:endParaRPr lang="es-ES_tradnl" b="1" dirty="0"/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3851237" y="3437510"/>
              <a:ext cx="2432725" cy="98973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CRITERIOS DE EVALUACIÓN</a:t>
              </a:r>
              <a:endParaRPr lang="es-ES_tradnl" b="1" dirty="0"/>
            </a:p>
          </p:txBody>
        </p:sp>
        <p:sp>
          <p:nvSpPr>
            <p:cNvPr id="23" name="Rectángulo 22"/>
            <p:cNvSpPr/>
            <p:nvPr/>
          </p:nvSpPr>
          <p:spPr>
            <a:xfrm rot="5400000">
              <a:off x="3085651" y="3780971"/>
              <a:ext cx="987666" cy="324000"/>
            </a:xfrm>
            <a:prstGeom prst="rect">
              <a:avLst/>
            </a:prstGeom>
            <a:solidFill>
              <a:schemeClr val="accent6">
                <a:alpha val="69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3426975" y="3449137"/>
              <a:ext cx="333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600" b="1" dirty="0" smtClean="0">
                  <a:solidFill>
                    <a:schemeClr val="bg1"/>
                  </a:solidFill>
                </a:rPr>
                <a:t>%</a:t>
              </a:r>
              <a:endParaRPr lang="es-ES_tradnl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2" t="7277" r="8874" b="7202"/>
          <a:stretch/>
        </p:blipFill>
        <p:spPr>
          <a:xfrm>
            <a:off x="7779299" y="1407328"/>
            <a:ext cx="3952369" cy="4208164"/>
          </a:xfrm>
          <a:prstGeom prst="rect">
            <a:avLst/>
          </a:prstGeom>
        </p:spPr>
      </p:pic>
      <p:pic>
        <p:nvPicPr>
          <p:cNvPr id="28" name="Imagen 27">
            <a:hlinkClick r:id="rId6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7" t="33054" r="8474" b="40757"/>
          <a:stretch/>
        </p:blipFill>
        <p:spPr>
          <a:xfrm>
            <a:off x="3412594" y="5733905"/>
            <a:ext cx="1495769" cy="464418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5067599" y="6139676"/>
            <a:ext cx="1725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smtClean="0">
                <a:solidFill>
                  <a:srgbClr val="FF6711"/>
                </a:solidFill>
              </a:rPr>
              <a:t>¡pincha </a:t>
            </a:r>
            <a:r>
              <a:rPr lang="es-ES_tradnl" sz="1200" dirty="0" smtClean="0">
                <a:solidFill>
                  <a:srgbClr val="FF6711"/>
                </a:solidFill>
              </a:rPr>
              <a:t>sobre </a:t>
            </a:r>
            <a:r>
              <a:rPr lang="es-ES_tradnl" sz="1200" smtClean="0">
                <a:solidFill>
                  <a:srgbClr val="FF6711"/>
                </a:solidFill>
              </a:rPr>
              <a:t>la imagen!</a:t>
            </a:r>
            <a:endParaRPr lang="es-ES_tradnl" sz="1200" dirty="0">
              <a:solidFill>
                <a:srgbClr val="FF6711"/>
              </a:solidFill>
            </a:endParaRPr>
          </a:p>
        </p:txBody>
      </p:sp>
      <p:cxnSp>
        <p:nvCxnSpPr>
          <p:cNvPr id="36" name="Conector curvado 35"/>
          <p:cNvCxnSpPr/>
          <p:nvPr/>
        </p:nvCxnSpPr>
        <p:spPr>
          <a:xfrm rot="16200000" flipV="1">
            <a:off x="5306699" y="5543884"/>
            <a:ext cx="239521" cy="100743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030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554977"/>
              </p:ext>
            </p:extLst>
          </p:nvPr>
        </p:nvGraphicFramePr>
        <p:xfrm>
          <a:off x="1403879" y="1171487"/>
          <a:ext cx="10327341" cy="49388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43953"/>
                <a:gridCol w="430306"/>
                <a:gridCol w="1828802"/>
                <a:gridCol w="2291378"/>
                <a:gridCol w="1366222"/>
                <a:gridCol w="2366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TAREAS</a:t>
                      </a:r>
                      <a:endParaRPr lang="es-ES_tradn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%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Excelente</a:t>
                      </a:r>
                    </a:p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Satisfactorio</a:t>
                      </a:r>
                    </a:p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Adecuado</a:t>
                      </a:r>
                    </a:p>
                    <a:p>
                      <a:pPr algn="ctr"/>
                      <a:r>
                        <a:rPr lang="es-ES_tradnl" dirty="0" smtClean="0"/>
                        <a:t>2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Deficiente</a:t>
                      </a:r>
                    </a:p>
                    <a:p>
                      <a:pPr algn="ctr"/>
                      <a:r>
                        <a:rPr lang="es-ES_tradnl" dirty="0" smtClean="0"/>
                        <a:t>1</a:t>
                      </a:r>
                      <a:endParaRPr lang="es-ES_tradnl" dirty="0"/>
                    </a:p>
                  </a:txBody>
                  <a:tcPr/>
                </a:tc>
              </a:tr>
              <a:tr h="1276176">
                <a:tc>
                  <a:txBody>
                    <a:bodyPr/>
                    <a:lstStyle/>
                    <a:p>
                      <a:r>
                        <a:rPr lang="es-ES_tradnl" b="1" dirty="0" smtClean="0"/>
                        <a:t>Buscar </a:t>
                      </a:r>
                      <a:r>
                        <a:rPr lang="es-ES_tradnl" b="1" dirty="0" err="1" smtClean="0"/>
                        <a:t>informaci</a:t>
                      </a:r>
                      <a:r>
                        <a:rPr lang="es-ES" b="1" dirty="0" err="1" smtClean="0"/>
                        <a:t>ón</a:t>
                      </a:r>
                      <a:r>
                        <a:rPr lang="es-ES" b="1" dirty="0" smtClean="0"/>
                        <a:t> en Internet</a:t>
                      </a:r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10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Utiliza filtros y expresiones booleanas. 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Reflexiona sobre las palabras clave m</a:t>
                      </a:r>
                      <a:r>
                        <a:rPr lang="es-ES" dirty="0" err="1" smtClean="0"/>
                        <a:t>ás</a:t>
                      </a:r>
                      <a:r>
                        <a:rPr lang="es-ES" dirty="0" smtClean="0"/>
                        <a:t> adecuadas.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Localiza la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baseline="0" dirty="0" err="1" smtClean="0"/>
                        <a:t>informaci</a:t>
                      </a:r>
                      <a:r>
                        <a:rPr lang="es-ES" baseline="0" dirty="0" err="1" smtClean="0"/>
                        <a:t>ón</a:t>
                      </a:r>
                      <a:r>
                        <a:rPr lang="es-ES" baseline="0" dirty="0" smtClean="0"/>
                        <a:t> solicitada.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No</a:t>
                      </a:r>
                      <a:r>
                        <a:rPr lang="es-ES_tradnl" baseline="0" dirty="0" smtClean="0"/>
                        <a:t> l</a:t>
                      </a:r>
                      <a:r>
                        <a:rPr lang="es-ES_tradnl" dirty="0" smtClean="0"/>
                        <a:t>ocaliza toda la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baseline="0" dirty="0" err="1" smtClean="0"/>
                        <a:t>informaci</a:t>
                      </a:r>
                      <a:r>
                        <a:rPr lang="es-ES" baseline="0" dirty="0" err="1" smtClean="0"/>
                        <a:t>ón</a:t>
                      </a:r>
                      <a:r>
                        <a:rPr lang="es-ES" baseline="0" dirty="0" smtClean="0"/>
                        <a:t> solicitada, o carece de relevancia suficiente.</a:t>
                      </a:r>
                      <a:endParaRPr lang="es-ES_tradnl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b="1" dirty="0" smtClean="0"/>
                        <a:t>Participar en el blog de aula</a:t>
                      </a:r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Crea entradas en el blog y comenta las entradas de sus compañeros.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Crea entradas en el blog y ocasionalmente realiza </a:t>
                      </a:r>
                      <a:r>
                        <a:rPr lang="es-ES_tradnl" dirty="0" err="1" smtClean="0"/>
                        <a:t>alg</a:t>
                      </a:r>
                      <a:r>
                        <a:rPr lang="es-ES" dirty="0" err="1" smtClean="0"/>
                        <a:t>ún</a:t>
                      </a:r>
                      <a:r>
                        <a:rPr lang="es-ES" dirty="0" smtClean="0"/>
                        <a:t> comentario.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Realiza comentarios con</a:t>
                      </a:r>
                      <a:r>
                        <a:rPr lang="es-ES_tradnl" baseline="0" dirty="0" smtClean="0"/>
                        <a:t> asiduidad.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Baja </a:t>
                      </a:r>
                      <a:r>
                        <a:rPr lang="es-ES_tradnl" dirty="0" err="1" smtClean="0"/>
                        <a:t>participaci</a:t>
                      </a:r>
                      <a:r>
                        <a:rPr lang="es-ES" dirty="0" err="1" smtClean="0"/>
                        <a:t>ón</a:t>
                      </a:r>
                      <a:r>
                        <a:rPr lang="es-ES" baseline="0" dirty="0" smtClean="0"/>
                        <a:t> o participación de baja calidad.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Proactividad en el trabajo en equipo</a:t>
                      </a:r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5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Propone</a:t>
                      </a:r>
                      <a:r>
                        <a:rPr lang="es-ES_tradnl" baseline="0" dirty="0" smtClean="0"/>
                        <a:t> ideas y busca soluciones creativas para resolver problemas.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Propone ideas pero sus soluciones no suelen ser muy creativas.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 adapta al reparto de tareas que le toque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Le cuesta tomar la iniciativa y/o</a:t>
                      </a:r>
                      <a:r>
                        <a:rPr lang="es-ES_tradnl" baseline="0" dirty="0" smtClean="0"/>
                        <a:t> adaptarse al rol que le asigne el grupo.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r-IN" b="1" dirty="0" smtClean="0"/>
                        <a:t>…</a:t>
                      </a:r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136084" y="259532"/>
            <a:ext cx="4856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Ejemplo de matriz de </a:t>
            </a:r>
            <a:r>
              <a:rPr lang="es-ES_tradn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valoraci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ón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2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061397" y="1124514"/>
            <a:ext cx="11130604" cy="417717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_tradnl" sz="4800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1520488"/>
            <a:ext cx="5664200" cy="3213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3565948" y="4895728"/>
            <a:ext cx="5060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400" dirty="0">
                <a:solidFill>
                  <a:schemeClr val="bg1"/>
                </a:solidFill>
              </a:rPr>
              <a:t>HAY QUE VER... LOS INSTRUMENTOS DE </a:t>
            </a:r>
            <a:r>
              <a:rPr lang="es-ES_tradnl" sz="1400" dirty="0" smtClean="0">
                <a:solidFill>
                  <a:schemeClr val="bg1"/>
                </a:solidFill>
              </a:rPr>
              <a:t>EVALUACIÓN (3:28) </a:t>
            </a:r>
            <a:r>
              <a:rPr lang="es-ES_tradnl" sz="1400" dirty="0" err="1" smtClean="0">
                <a:solidFill>
                  <a:schemeClr val="bg1"/>
                </a:solidFill>
              </a:rPr>
              <a:t>CeDeC</a:t>
            </a:r>
            <a:endParaRPr lang="es-ES_tradnl" sz="1400" dirty="0">
              <a:solidFill>
                <a:schemeClr val="bg1"/>
              </a:solidFill>
            </a:endParaRPr>
          </a:p>
          <a:p>
            <a:pPr algn="ctr"/>
            <a:endParaRPr lang="es-ES_trad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7548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87176" y="489022"/>
            <a:ext cx="9853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debe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partir de los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conocimientos previos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los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participantes.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0" name="Rectángulo 9"/>
          <p:cNvSpPr>
            <a:spLocks noChangeAspect="1"/>
          </p:cNvSpPr>
          <p:nvPr/>
        </p:nvSpPr>
        <p:spPr>
          <a:xfrm>
            <a:off x="1642180" y="556297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3</a:t>
            </a:r>
            <a:endParaRPr lang="es-ES_tradnl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002180" y="5271381"/>
            <a:ext cx="9219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propuesta </a:t>
            </a:r>
            <a:r>
              <a:rPr lang="es-ES_tradn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metodológica</a:t>
            </a:r>
            <a:r>
              <a:rPr lang="es-ES_tradn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puede ser el uso 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organizadores gráficos, como por ejemplo los </a:t>
            </a:r>
            <a:r>
              <a:rPr lang="es-ES" sz="2400" i="1" dirty="0" smtClean="0">
                <a:solidFill>
                  <a:srgbClr val="FF6711"/>
                </a:solidFill>
              </a:rPr>
              <a:t>mapas mentales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s-ES_tradnl" sz="2400" i="1" dirty="0">
              <a:solidFill>
                <a:srgbClr val="FF6711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62712" y1="99145" x2="62591" y2="94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1880" y="1720944"/>
            <a:ext cx="3756469" cy="3286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79" y="1673145"/>
            <a:ext cx="4135612" cy="2843233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9753258" y="4642115"/>
            <a:ext cx="1725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200" smtClean="0">
                <a:solidFill>
                  <a:srgbClr val="FF6711"/>
                </a:solidFill>
              </a:rPr>
              <a:t>¡pincha </a:t>
            </a:r>
            <a:r>
              <a:rPr lang="es-ES_tradnl" sz="1200" dirty="0" smtClean="0">
                <a:solidFill>
                  <a:srgbClr val="FF6711"/>
                </a:solidFill>
              </a:rPr>
              <a:t>sobre </a:t>
            </a:r>
            <a:r>
              <a:rPr lang="es-ES_tradnl" sz="1200" smtClean="0">
                <a:solidFill>
                  <a:srgbClr val="FF6711"/>
                </a:solidFill>
              </a:rPr>
              <a:t>la imagen!</a:t>
            </a:r>
            <a:endParaRPr lang="es-ES_tradnl" sz="1200" dirty="0">
              <a:solidFill>
                <a:srgbClr val="FF6711"/>
              </a:solidFill>
            </a:endParaRPr>
          </a:p>
        </p:txBody>
      </p:sp>
      <p:cxnSp>
        <p:nvCxnSpPr>
          <p:cNvPr id="19" name="Conector curvado 18"/>
          <p:cNvCxnSpPr>
            <a:stCxn id="17" idx="1"/>
            <a:endCxn id="16" idx="2"/>
          </p:cNvCxnSpPr>
          <p:nvPr/>
        </p:nvCxnSpPr>
        <p:spPr>
          <a:xfrm rot="10800000">
            <a:off x="9153486" y="4516379"/>
            <a:ext cx="599773" cy="264237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8773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048465" y="1"/>
            <a:ext cx="11137900" cy="6198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13" y="484551"/>
            <a:ext cx="10058400" cy="54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5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50638" y="13631"/>
            <a:ext cx="11137900" cy="6198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-2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87" r="29236"/>
          <a:stretch/>
        </p:blipFill>
        <p:spPr>
          <a:xfrm>
            <a:off x="1102802" y="-5"/>
            <a:ext cx="2547383" cy="64166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32" y="115351"/>
            <a:ext cx="8319373" cy="602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25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465" y="15077"/>
            <a:ext cx="11137900" cy="61832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102565" y="525195"/>
            <a:ext cx="4756159" cy="267765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s-ES_tradnl" sz="2800" dirty="0" smtClean="0">
                <a:solidFill>
                  <a:schemeClr val="bg1"/>
                </a:solidFill>
              </a:rPr>
              <a:t>Los </a:t>
            </a:r>
            <a:r>
              <a:rPr lang="es-ES_tradnl" sz="2800" dirty="0">
                <a:solidFill>
                  <a:schemeClr val="bg1"/>
                </a:solidFill>
              </a:rPr>
              <a:t>estudiantes deben estar familiarizados con </a:t>
            </a:r>
            <a:r>
              <a:rPr lang="es-ES_tradnl" sz="2800" dirty="0" smtClean="0">
                <a:solidFill>
                  <a:schemeClr val="bg1"/>
                </a:solidFill>
              </a:rPr>
              <a:t>los procedimientos </a:t>
            </a:r>
            <a:r>
              <a:rPr lang="es-ES_tradnl" sz="2800" dirty="0">
                <a:solidFill>
                  <a:schemeClr val="bg1"/>
                </a:solidFill>
              </a:rPr>
              <a:t>de</a:t>
            </a:r>
            <a:r>
              <a:rPr lang="es-ES_tradnl" sz="2800" b="1" dirty="0">
                <a:solidFill>
                  <a:schemeClr val="bg1"/>
                </a:solidFill>
              </a:rPr>
              <a:t> </a:t>
            </a:r>
            <a:r>
              <a:rPr lang="es-ES_tradnl" sz="2800" b="1" dirty="0" err="1">
                <a:solidFill>
                  <a:srgbClr val="FF6711"/>
                </a:solidFill>
              </a:rPr>
              <a:t>observación</a:t>
            </a:r>
            <a:r>
              <a:rPr lang="es-ES_tradnl" sz="2800" b="1" dirty="0">
                <a:solidFill>
                  <a:schemeClr val="bg1"/>
                </a:solidFill>
              </a:rPr>
              <a:t>, </a:t>
            </a:r>
            <a:r>
              <a:rPr lang="es-ES_tradnl" sz="2800" b="1" dirty="0" err="1">
                <a:solidFill>
                  <a:srgbClr val="FF6711"/>
                </a:solidFill>
              </a:rPr>
              <a:t>búsqueda</a:t>
            </a:r>
            <a:r>
              <a:rPr lang="es-ES_tradnl" sz="2800" b="1" dirty="0">
                <a:solidFill>
                  <a:schemeClr val="bg1"/>
                </a:solidFill>
              </a:rPr>
              <a:t>, </a:t>
            </a:r>
            <a:r>
              <a:rPr lang="es-ES_tradnl" sz="2800" b="1" dirty="0" smtClean="0">
                <a:solidFill>
                  <a:srgbClr val="FF6711"/>
                </a:solidFill>
              </a:rPr>
              <a:t>control</a:t>
            </a:r>
            <a:r>
              <a:rPr lang="es-ES_tradnl" sz="2800" b="1" dirty="0" smtClean="0">
                <a:solidFill>
                  <a:schemeClr val="bg1"/>
                </a:solidFill>
              </a:rPr>
              <a:t>, </a:t>
            </a:r>
            <a:r>
              <a:rPr lang="es-ES_tradnl" sz="2800" b="1" dirty="0" err="1" smtClean="0">
                <a:solidFill>
                  <a:srgbClr val="FF6711"/>
                </a:solidFill>
              </a:rPr>
              <a:t>medición</a:t>
            </a:r>
            <a:r>
              <a:rPr lang="es-ES_tradnl" sz="2800" b="1" dirty="0" smtClean="0">
                <a:solidFill>
                  <a:schemeClr val="bg1"/>
                </a:solidFill>
              </a:rPr>
              <a:t> </a:t>
            </a:r>
            <a:r>
              <a:rPr lang="es-ES_tradnl" sz="2800" b="1" dirty="0">
                <a:solidFill>
                  <a:schemeClr val="bg1"/>
                </a:solidFill>
              </a:rPr>
              <a:t>y </a:t>
            </a:r>
            <a:r>
              <a:rPr lang="es-ES_tradnl" sz="2800" b="1" dirty="0" err="1">
                <a:solidFill>
                  <a:srgbClr val="FF6711"/>
                </a:solidFill>
              </a:rPr>
              <a:t>comparaci</a:t>
            </a:r>
            <a:r>
              <a:rPr lang="es-ES" sz="2800" b="1" dirty="0" err="1">
                <a:solidFill>
                  <a:srgbClr val="FF6711"/>
                </a:solidFill>
              </a:rPr>
              <a:t>ón</a:t>
            </a:r>
            <a:r>
              <a:rPr lang="es-ES" sz="2800" b="1" dirty="0">
                <a:solidFill>
                  <a:srgbClr val="FF6711"/>
                </a:solidFill>
              </a:rPr>
              <a:t> </a:t>
            </a:r>
            <a:r>
              <a:rPr lang="es-ES_tradnl" sz="2800" b="1" dirty="0">
                <a:solidFill>
                  <a:srgbClr val="FF6711"/>
                </a:solidFill>
              </a:rPr>
              <a:t>de variables</a:t>
            </a:r>
            <a:r>
              <a:rPr lang="es-ES_tradnl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" name="Rectángulo 9"/>
          <p:cNvSpPr>
            <a:spLocks noChangeAspect="1"/>
          </p:cNvSpPr>
          <p:nvPr/>
        </p:nvSpPr>
        <p:spPr>
          <a:xfrm>
            <a:off x="1656579" y="639337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4</a:t>
            </a:r>
            <a:endParaRPr lang="es-ES_tradnl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65" y="3725038"/>
            <a:ext cx="2867319" cy="299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sultado de imagen de cinco sentid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559" y="5973"/>
            <a:ext cx="6432441" cy="643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3" name="CuadroTexto 2">
            <a:hlinkClick r:id="rId7"/>
          </p:cNvPr>
          <p:cNvSpPr txBox="1"/>
          <p:nvPr/>
        </p:nvSpPr>
        <p:spPr>
          <a:xfrm>
            <a:off x="4253772" y="6497358"/>
            <a:ext cx="4694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400" dirty="0" smtClean="0">
                <a:solidFill>
                  <a:srgbClr val="FF6711"/>
                </a:solidFill>
              </a:rPr>
              <a:t>Video -¿</a:t>
            </a:r>
            <a:r>
              <a:rPr lang="es-ES_tradnl" sz="1400" dirty="0" err="1" smtClean="0">
                <a:solidFill>
                  <a:srgbClr val="FF6711"/>
                </a:solidFill>
              </a:rPr>
              <a:t>Qu</a:t>
            </a:r>
            <a:r>
              <a:rPr lang="es-ES" sz="1400" dirty="0" smtClean="0">
                <a:solidFill>
                  <a:srgbClr val="FF6711"/>
                </a:solidFill>
              </a:rPr>
              <a:t>é es el pensamiento visual? (3:38) - </a:t>
            </a:r>
            <a:r>
              <a:rPr lang="es-ES_tradnl" sz="1400" dirty="0" smtClean="0">
                <a:solidFill>
                  <a:srgbClr val="FF6711"/>
                </a:solidFill>
              </a:rPr>
              <a:t>Dilo con monos</a:t>
            </a:r>
            <a:endParaRPr lang="es-ES_tradnl" sz="1400" dirty="0">
              <a:solidFill>
                <a:srgbClr val="FF671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497741" y="4390394"/>
            <a:ext cx="38614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Procesamos las imágenes hasta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60.000 veces más rápido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que los textos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497741" y="2605339"/>
            <a:ext cx="3987956" cy="107721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rgbClr val="7030A0"/>
                </a:solidFill>
              </a:rPr>
              <a:t>“Una imagen vale más que mil palabras”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497741" y="772117"/>
            <a:ext cx="25093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>
                <a:solidFill>
                  <a:srgbClr val="FF6711"/>
                </a:solidFill>
              </a:rPr>
              <a:t>¿C</a:t>
            </a:r>
            <a:r>
              <a:rPr lang="es-ES" sz="3200" b="1" dirty="0" err="1" smtClean="0">
                <a:solidFill>
                  <a:srgbClr val="FF6711"/>
                </a:solidFill>
              </a:rPr>
              <a:t>ómo</a:t>
            </a:r>
            <a:endParaRPr lang="es-ES" sz="3200" b="1" dirty="0">
              <a:solidFill>
                <a:srgbClr val="FF6711"/>
              </a:solidFill>
            </a:endParaRPr>
          </a:p>
          <a:p>
            <a:r>
              <a:rPr lang="es-ES" sz="3200" b="1" dirty="0" smtClean="0">
                <a:solidFill>
                  <a:srgbClr val="FF6711"/>
                </a:solidFill>
              </a:rPr>
              <a:t>aprendemos</a:t>
            </a:r>
            <a:r>
              <a:rPr lang="es-ES" sz="3200" b="1" dirty="0">
                <a:solidFill>
                  <a:srgbClr val="FF6711"/>
                </a:solidFill>
              </a:rPr>
              <a:t>?</a:t>
            </a:r>
            <a:endParaRPr lang="es-ES_tradnl" sz="3200" b="1" dirty="0">
              <a:solidFill>
                <a:srgbClr val="FF6711"/>
              </a:solidFill>
            </a:endParaRPr>
          </a:p>
        </p:txBody>
      </p:sp>
      <p:sp>
        <p:nvSpPr>
          <p:cNvPr id="2" name="Elipse 1"/>
          <p:cNvSpPr>
            <a:spLocks noChangeAspect="1"/>
          </p:cNvSpPr>
          <p:nvPr/>
        </p:nvSpPr>
        <p:spPr>
          <a:xfrm>
            <a:off x="9122777" y="4025626"/>
            <a:ext cx="828000" cy="828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smtClean="0"/>
              <a:t>1</a:t>
            </a:r>
            <a:r>
              <a:rPr lang="es-ES_tradnl" b="1" dirty="0" smtClean="0"/>
              <a:t>%</a:t>
            </a:r>
            <a:endParaRPr lang="es-ES_tradnl" b="1" dirty="0"/>
          </a:p>
        </p:txBody>
      </p:sp>
      <p:sp>
        <p:nvSpPr>
          <p:cNvPr id="19" name="Elipse 18"/>
          <p:cNvSpPr>
            <a:spLocks noChangeAspect="1"/>
          </p:cNvSpPr>
          <p:nvPr/>
        </p:nvSpPr>
        <p:spPr>
          <a:xfrm>
            <a:off x="9659492" y="2683201"/>
            <a:ext cx="828000" cy="828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3%</a:t>
            </a:r>
            <a:endParaRPr lang="es-ES_tradnl" b="1" dirty="0"/>
          </a:p>
        </p:txBody>
      </p:sp>
      <p:sp>
        <p:nvSpPr>
          <p:cNvPr id="21" name="Elipse 20"/>
          <p:cNvSpPr>
            <a:spLocks noChangeAspect="1"/>
          </p:cNvSpPr>
          <p:nvPr/>
        </p:nvSpPr>
        <p:spPr>
          <a:xfrm>
            <a:off x="8567726" y="1773250"/>
            <a:ext cx="828000" cy="828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11%</a:t>
            </a:r>
            <a:endParaRPr lang="es-ES_tradnl" b="1" dirty="0"/>
          </a:p>
        </p:txBody>
      </p:sp>
      <p:sp>
        <p:nvSpPr>
          <p:cNvPr id="22" name="Elipse 21"/>
          <p:cNvSpPr>
            <a:spLocks noChangeAspect="1"/>
          </p:cNvSpPr>
          <p:nvPr/>
        </p:nvSpPr>
        <p:spPr>
          <a:xfrm>
            <a:off x="7419140" y="2729948"/>
            <a:ext cx="828000" cy="828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smtClean="0"/>
              <a:t>83</a:t>
            </a:r>
            <a:r>
              <a:rPr lang="es-ES_tradnl" b="1" dirty="0" smtClean="0"/>
              <a:t>%</a:t>
            </a:r>
            <a:endParaRPr lang="es-ES_tradnl" b="1" dirty="0"/>
          </a:p>
        </p:txBody>
      </p:sp>
      <p:sp>
        <p:nvSpPr>
          <p:cNvPr id="24" name="Elipse 23"/>
          <p:cNvSpPr>
            <a:spLocks noChangeAspect="1"/>
          </p:cNvSpPr>
          <p:nvPr/>
        </p:nvSpPr>
        <p:spPr>
          <a:xfrm>
            <a:off x="8020915" y="4025626"/>
            <a:ext cx="828000" cy="828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2%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0974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48465" y="-24488"/>
            <a:ext cx="11137900" cy="6198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747" y="80239"/>
            <a:ext cx="8705132" cy="60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5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61397" y="1124514"/>
            <a:ext cx="11130604" cy="417717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_tradnl" sz="4800" dirty="0"/>
          </a:p>
        </p:txBody>
      </p:sp>
      <p:pic>
        <p:nvPicPr>
          <p:cNvPr id="2" name="Imagen 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62" y="1554166"/>
            <a:ext cx="5676676" cy="3117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/>
          <p:cNvSpPr txBox="1"/>
          <p:nvPr/>
        </p:nvSpPr>
        <p:spPr>
          <a:xfrm>
            <a:off x="3468806" y="4870235"/>
            <a:ext cx="525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400" dirty="0">
                <a:solidFill>
                  <a:schemeClr val="bg1"/>
                </a:solidFill>
              </a:rPr>
              <a:t>Qué es y para qué sirve el Pensamiento </a:t>
            </a:r>
            <a:r>
              <a:rPr lang="es-ES_tradnl" sz="1400" dirty="0" smtClean="0">
                <a:solidFill>
                  <a:schemeClr val="bg1"/>
                </a:solidFill>
              </a:rPr>
              <a:t>Visual (3:38). Dilo con monos.</a:t>
            </a:r>
            <a:endParaRPr lang="es-ES_tradnl" sz="1400" dirty="0">
              <a:solidFill>
                <a:schemeClr val="bg1"/>
              </a:solidFill>
            </a:endParaRPr>
          </a:p>
          <a:p>
            <a:pPr algn="ctr"/>
            <a:endParaRPr lang="es-ES_trad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7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50638" y="13631"/>
            <a:ext cx="11137900" cy="6198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CONTENIDOS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" b="1311"/>
          <a:stretch/>
        </p:blipFill>
        <p:spPr>
          <a:xfrm>
            <a:off x="1581806" y="219739"/>
            <a:ext cx="9971908" cy="585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8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-452747" y="2915322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359360" y="312419"/>
            <a:ext cx="383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rgbClr val="FF6711"/>
                </a:solidFill>
              </a:rPr>
              <a:t>Aprendizaje </a:t>
            </a:r>
            <a:r>
              <a:rPr lang="es-ES_tradnl" sz="3200" b="1" dirty="0" err="1" smtClean="0">
                <a:solidFill>
                  <a:srgbClr val="FF6711"/>
                </a:solidFill>
              </a:rPr>
              <a:t>socr</a:t>
            </a:r>
            <a:r>
              <a:rPr lang="es-ES" sz="3200" b="1" dirty="0" smtClean="0">
                <a:solidFill>
                  <a:srgbClr val="FF6711"/>
                </a:solidFill>
              </a:rPr>
              <a:t>ático</a:t>
            </a:r>
            <a:endParaRPr lang="es-ES_tradnl" sz="3200" b="1" dirty="0">
              <a:solidFill>
                <a:srgbClr val="FF6711"/>
              </a:solidFill>
            </a:endParaRPr>
          </a:p>
        </p:txBody>
      </p:sp>
      <p:pic>
        <p:nvPicPr>
          <p:cNvPr id="13" name="Picture 2" descr="http://revistageneticamedica.com/blog/wp-content/uploads/2017/12/DNA_Overview2-e1513328612745.png"/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80795" y="1559415"/>
            <a:ext cx="6843453" cy="240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3899086" y="1613117"/>
            <a:ext cx="5938158" cy="18158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La </a:t>
            </a:r>
            <a:r>
              <a:rPr lang="es-ES_tradn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May</a:t>
            </a:r>
            <a:r>
              <a:rPr lang="es-E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éutica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 es el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m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étodo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aplicado por </a:t>
            </a: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Sócrates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a través del cual el maestro hace que el alumno,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por medio de preguntas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, descubra conocimientos.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906607" y="3918850"/>
            <a:ext cx="5806889" cy="18158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La mayéutica sostiene que el conocimiento se encuentra latente de manera natural en </a:t>
            </a:r>
            <a:r>
              <a:rPr lang="es-ES_tradnl" sz="2800" i="1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el alma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y que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s</a:t>
            </a:r>
            <a:r>
              <a:rPr lang="es-ES" sz="28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ólo</a:t>
            </a: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 </a:t>
            </a:r>
            <a:r>
              <a:rPr lang="es-ES_tradnl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es necesario descubrirlo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.</a:t>
            </a:r>
          </a:p>
        </p:txBody>
      </p:sp>
      <p:pic>
        <p:nvPicPr>
          <p:cNvPr id="16" name="Picture 2" descr="esultado de imagen de socrat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60" y="1280850"/>
            <a:ext cx="2360612" cy="354594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0980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sultado de imagen de dialéctica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90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54" y="-5"/>
            <a:ext cx="11109088" cy="61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-452747" y="2915322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072154" y="3192321"/>
            <a:ext cx="11155858" cy="3005994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13543" y="3432649"/>
            <a:ext cx="4252556" cy="2677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La idea básica del método socrático es que </a:t>
            </a:r>
            <a:r>
              <a:rPr lang="es-ES_tradnl" sz="2800" b="1" dirty="0">
                <a:solidFill>
                  <a:schemeClr val="accent4">
                    <a:lumMod val="60000"/>
                    <a:lumOff val="40000"/>
                  </a:schemeClr>
                </a:solidFill>
                <a:ea typeface="Avenir Book" charset="0"/>
                <a:cs typeface="Avenir Book" charset="0"/>
              </a:rPr>
              <a:t>el maestro no inculca al alumno el conocimiento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 - su mente no es un cajón vacío que deba llenarse.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976264" y="1210551"/>
            <a:ext cx="398057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_tradnl" sz="5400" dirty="0">
                <a:solidFill>
                  <a:srgbClr val="FF6711"/>
                </a:solidFill>
                <a:latin typeface="Herculanum" charset="0"/>
                <a:ea typeface="Herculanum" charset="0"/>
                <a:cs typeface="Herculanum" charset="0"/>
              </a:rPr>
              <a:t>Dial</a:t>
            </a:r>
            <a:r>
              <a:rPr lang="es-ES" sz="5400" dirty="0" err="1">
                <a:solidFill>
                  <a:srgbClr val="FF6711"/>
                </a:solidFill>
                <a:latin typeface="Herculanum" charset="0"/>
                <a:ea typeface="Herculanum" charset="0"/>
                <a:cs typeface="Herculanum" charset="0"/>
              </a:rPr>
              <a:t>éctica</a:t>
            </a:r>
            <a:endParaRPr lang="es-ES_tradnl" sz="5400" dirty="0">
              <a:solidFill>
                <a:srgbClr val="FF6711"/>
              </a:solidFill>
              <a:latin typeface="Herculanum" charset="0"/>
              <a:ea typeface="Herculanum" charset="0"/>
              <a:cs typeface="Herculanum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805219" y="3432649"/>
            <a:ext cx="5093170" cy="2677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ES_tradnl" sz="2800" dirty="0" smtClean="0">
                <a:solidFill>
                  <a:schemeClr val="bg1"/>
                </a:solidFill>
                <a:ea typeface="Avenir Book" charset="0"/>
                <a:cs typeface="Avenir Book" charset="0"/>
              </a:rPr>
              <a:t>En 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la escuela </a:t>
            </a:r>
            <a:r>
              <a:rPr lang="es-ES_tradnl" sz="2800" dirty="0" smtClean="0">
                <a:solidFill>
                  <a:schemeClr val="bg1"/>
                </a:solidFill>
                <a:ea typeface="Avenir Book" charset="0"/>
                <a:cs typeface="Avenir Book" charset="0"/>
              </a:rPr>
              <a:t>socrática 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el discípulo busca el conocimiento a través del </a:t>
            </a:r>
            <a:r>
              <a:rPr lang="es-ES_tradnl" sz="2800" b="1" dirty="0">
                <a:solidFill>
                  <a:schemeClr val="accent4">
                    <a:lumMod val="60000"/>
                    <a:lumOff val="40000"/>
                  </a:schemeClr>
                </a:solidFill>
                <a:ea typeface="Avenir Book" charset="0"/>
                <a:cs typeface="Avenir Book" charset="0"/>
              </a:rPr>
              <a:t>diálogo con el maestro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. 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Frente a la 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retórica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 de los sofistas, Sócrates propone  el 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diálogo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041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esultado de imagen de diálogo"/>
          <p:cNvPicPr>
            <a:picLocks noChangeAspect="1" noChangeArrowheads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2192000" cy="6874737"/>
          </a:xfrm>
          <a:prstGeom prst="rect">
            <a:avLst/>
          </a:prstGeom>
          <a:solidFill>
            <a:schemeClr val="bg1">
              <a:alpha val="43000"/>
            </a:schemeClr>
          </a:solidFill>
          <a:extLst/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-452747" y="2915322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374235" y="2045440"/>
            <a:ext cx="6647326" cy="35394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ES_tradnl" sz="2800" b="1" smtClean="0">
                <a:solidFill>
                  <a:srgbClr val="FF6711"/>
                </a:solidFill>
                <a:ea typeface="Avenir Book" charset="0"/>
                <a:cs typeface="Avenir Book" charset="0"/>
              </a:rPr>
              <a:t>Preguntar</a:t>
            </a:r>
            <a:r>
              <a:rPr lang="es-ES_tradnl" sz="2800" smtClean="0">
                <a:solidFill>
                  <a:srgbClr val="FF6711"/>
                </a:solidFill>
                <a:ea typeface="Avenir Book" charset="0"/>
                <a:cs typeface="Avenir Book" charset="0"/>
              </a:rPr>
              <a:t> </a:t>
            </a:r>
            <a:r>
              <a:rPr lang="es-ES_tradnl" sz="2800" dirty="0">
                <a:solidFill>
                  <a:srgbClr val="FF6711"/>
                </a:solidFill>
                <a:ea typeface="Avenir Book" charset="0"/>
                <a:cs typeface="Avenir Book" charset="0"/>
              </a:rPr>
              <a:t>o </a:t>
            </a:r>
            <a:r>
              <a:rPr lang="es-ES_tradnl" sz="2800" b="1" dirty="0">
                <a:solidFill>
                  <a:srgbClr val="FF6711"/>
                </a:solidFill>
                <a:ea typeface="Avenir Book" charset="0"/>
                <a:cs typeface="Avenir Book" charset="0"/>
              </a:rPr>
              <a:t>plantear un problema 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al interlocutor.</a:t>
            </a:r>
            <a:b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</a:b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 </a:t>
            </a:r>
          </a:p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Debatir la respuesta dada por medio del establecimiento de </a:t>
            </a:r>
            <a:r>
              <a:rPr lang="es-ES_tradnl" sz="2800" b="1" dirty="0">
                <a:solidFill>
                  <a:srgbClr val="FF6711"/>
                </a:solidFill>
                <a:ea typeface="Avenir Book" charset="0"/>
                <a:cs typeface="Avenir Book" charset="0"/>
              </a:rPr>
              <a:t>conceptos generales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. </a:t>
            </a:r>
            <a:b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</a:b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  <a:ea typeface="Avenir Book" charset="0"/>
              <a:cs typeface="Avenir Book" charset="0"/>
            </a:endParaRPr>
          </a:p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El debate lleva al interlocutor a un </a:t>
            </a:r>
            <a:r>
              <a:rPr lang="es-ES_tradnl" sz="2800" b="1" dirty="0">
                <a:solidFill>
                  <a:srgbClr val="FF6711"/>
                </a:solidFill>
                <a:ea typeface="Avenir Book" charset="0"/>
                <a:cs typeface="Avenir Book" charset="0"/>
              </a:rPr>
              <a:t>concepto nuevo desarrollado a partir del anterior</a:t>
            </a:r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.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657152" y="1254972"/>
            <a:ext cx="3436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dirty="0">
                <a:solidFill>
                  <a:schemeClr val="tx1">
                    <a:lumMod val="50000"/>
                    <a:lumOff val="50000"/>
                  </a:schemeClr>
                </a:solidFill>
                <a:ea typeface="Avenir Book" charset="0"/>
                <a:cs typeface="Avenir Book" charset="0"/>
              </a:rPr>
              <a:t>La técnica consiste en:</a:t>
            </a:r>
          </a:p>
        </p:txBody>
      </p:sp>
      <p:sp>
        <p:nvSpPr>
          <p:cNvPr id="16" name="Rectángulo 15"/>
          <p:cNvSpPr>
            <a:spLocks noChangeAspect="1"/>
          </p:cNvSpPr>
          <p:nvPr/>
        </p:nvSpPr>
        <p:spPr>
          <a:xfrm>
            <a:off x="2775526" y="2211977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1</a:t>
            </a:r>
            <a:endParaRPr lang="es-ES_tradnl" b="1" dirty="0"/>
          </a:p>
        </p:txBody>
      </p:sp>
      <p:sp>
        <p:nvSpPr>
          <p:cNvPr id="17" name="Rectángulo 16"/>
          <p:cNvSpPr>
            <a:spLocks noChangeAspect="1"/>
          </p:cNvSpPr>
          <p:nvPr/>
        </p:nvSpPr>
        <p:spPr>
          <a:xfrm>
            <a:off x="2775526" y="3467184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/>
              <a:t>2</a:t>
            </a:r>
          </a:p>
        </p:txBody>
      </p:sp>
      <p:sp>
        <p:nvSpPr>
          <p:cNvPr id="18" name="Rectángulo 17"/>
          <p:cNvSpPr>
            <a:spLocks noChangeAspect="1"/>
          </p:cNvSpPr>
          <p:nvPr/>
        </p:nvSpPr>
        <p:spPr>
          <a:xfrm>
            <a:off x="2775526" y="4733664"/>
            <a:ext cx="360000" cy="360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3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714256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esultado de imagen de prejuicios"/>
          <p:cNvPicPr>
            <a:picLocks noChangeAspect="1" noChangeArrowheads="1"/>
          </p:cNvPicPr>
          <p:nvPr/>
        </p:nvPicPr>
        <p:blipFill>
          <a:blip r:embed="rId4">
            <a:alphaModFix amt="4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884" y="1"/>
            <a:ext cx="91294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-452747" y="2915322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37421" y="811330"/>
            <a:ext cx="5160114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4800" b="1" dirty="0" smtClean="0">
                <a:solidFill>
                  <a:srgbClr val="FF6711"/>
                </a:solidFill>
                <a:latin typeface="Herculanum" charset="0"/>
                <a:ea typeface="Herculanum" charset="0"/>
                <a:cs typeface="Herculanum" charset="0"/>
              </a:rPr>
              <a:t>Ironía Socrática</a:t>
            </a:r>
            <a:endParaRPr lang="es-ES_tradnl" sz="4800" b="1" dirty="0">
              <a:solidFill>
                <a:srgbClr val="FF6711"/>
              </a:solidFill>
              <a:latin typeface="Herculanum" charset="0"/>
              <a:ea typeface="Herculanum" charset="0"/>
              <a:cs typeface="Herculanum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36142" y="3778972"/>
            <a:ext cx="11155858" cy="2419351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955718" y="4253064"/>
            <a:ext cx="4869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ea typeface="Avenir Book" charset="0"/>
                <a:cs typeface="Avenir Book" charset="0"/>
              </a:rPr>
              <a:t>La ironía parte de la idea de que el conocimiento del interlocutor se basa en </a:t>
            </a:r>
            <a:r>
              <a:rPr lang="es-ES_tradnl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ea typeface="Avenir Book" charset="0"/>
                <a:cs typeface="Avenir Book" charset="0"/>
              </a:rPr>
              <a:t>PREJUICIOS</a:t>
            </a:r>
            <a:r>
              <a:rPr lang="es-ES_tradnl" sz="2800" dirty="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ea typeface="Avenir Book" charset="0"/>
                <a:cs typeface="Avenir Book" charset="0"/>
              </a:rPr>
              <a:t>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370074" y="4253065"/>
            <a:ext cx="52184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3200"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s-ES_tradnl" sz="2800" dirty="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</a:t>
            </a:r>
            <a:r>
              <a:rPr lang="es-ES" sz="2800" dirty="0" err="1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ócrates</a:t>
            </a:r>
            <a:r>
              <a:rPr lang="es-ES" sz="2800" dirty="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era un hábil y provocador polemista y hacía un uso muy frecuente de la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IRONÍA</a:t>
            </a:r>
            <a:r>
              <a:rPr lang="es-ES" sz="2800" dirty="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.</a:t>
            </a:r>
            <a:endParaRPr lang="es-ES_tradnl" sz="2800" dirty="0">
              <a:solidFill>
                <a:schemeClr val="bg1"/>
              </a:solidFill>
              <a:effectLst>
                <a:outerShdw blurRad="50800" dist="76200" dir="5400000" algn="t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07190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6" name="Picture 4" descr="esultado de imagen de esch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r="910"/>
          <a:stretch/>
        </p:blipFill>
        <p:spPr bwMode="auto">
          <a:xfrm>
            <a:off x="0" y="-1"/>
            <a:ext cx="12191999" cy="61983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38199" y="1639736"/>
            <a:ext cx="10573407" cy="1815882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0" rIns="180000" rtlCol="0">
            <a:spAutoFit/>
          </a:bodyPr>
          <a:lstStyle/>
          <a:p>
            <a:pPr algn="just"/>
            <a:r>
              <a:rPr lang="es-ES" sz="2800" smtClean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El cerebro interpreta la información que recibe en base al conocimiento previamente almacenado en la MEMORIA. </a:t>
            </a:r>
            <a:r>
              <a:rPr lang="es-ES" sz="2800" dirty="0" smtClean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Este banco de datos se alimenta de las experiencias del individuo en el contexto de la CULTURA a la que pertenece.</a:t>
            </a:r>
            <a:endParaRPr lang="es-ES_tradnl" sz="2800" dirty="0">
              <a:solidFill>
                <a:srgbClr val="FF6711"/>
              </a:solidFill>
              <a:effectLst>
                <a:innerShdw blurRad="1270000" dist="1676400" dir="1560000">
                  <a:prstClr val="black"/>
                </a:innerShdw>
              </a:effectLst>
            </a:endParaRPr>
          </a:p>
        </p:txBody>
      </p:sp>
      <p:sp>
        <p:nvSpPr>
          <p:cNvPr id="9" name="Título 3"/>
          <p:cNvSpPr>
            <a:spLocks noGrp="1"/>
          </p:cNvSpPr>
          <p:nvPr>
            <p:ph type="title"/>
          </p:nvPr>
        </p:nvSpPr>
        <p:spPr>
          <a:xfrm>
            <a:off x="838199" y="82366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_tradnl" sz="3600" b="1" dirty="0">
                <a:solidFill>
                  <a:srgbClr val="FF6711"/>
                </a:solidFill>
                <a:latin typeface="+mn-lt"/>
              </a:rPr>
              <a:t>¿Por </a:t>
            </a:r>
            <a:r>
              <a:rPr lang="es-ES_tradnl" sz="3600" b="1" dirty="0" err="1">
                <a:solidFill>
                  <a:srgbClr val="FF6711"/>
                </a:solidFill>
                <a:latin typeface="+mn-lt"/>
              </a:rPr>
              <a:t>qu</a:t>
            </a:r>
            <a:r>
              <a:rPr lang="es-ES" sz="3600" b="1" dirty="0">
                <a:solidFill>
                  <a:srgbClr val="FF6711"/>
                </a:solidFill>
                <a:latin typeface="+mn-lt"/>
              </a:rPr>
              <a:t>é interpretamos una misma realidad de maneras diferentes?</a:t>
            </a:r>
            <a:endParaRPr lang="es-ES_tradnl" sz="3600" b="1" dirty="0">
              <a:solidFill>
                <a:srgbClr val="FF6711"/>
              </a:solidFill>
              <a:latin typeface="+mn-lt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51646" y="3719746"/>
            <a:ext cx="10559960" cy="2246769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0" rIns="180000" rtlCol="0">
            <a:spAutoFit/>
          </a:bodyPr>
          <a:lstStyle/>
          <a:p>
            <a:pPr algn="just"/>
            <a:r>
              <a:rPr lang="es-ES" sz="280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La cultura de una sociedad es la cultura de su clase dominante. </a:t>
            </a:r>
            <a:r>
              <a:rPr lang="es-ES" sz="2800" dirty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En las sociedades más abiertas </a:t>
            </a:r>
            <a:r>
              <a:rPr lang="es-ES" sz="2800" dirty="0" err="1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cohexisten</a:t>
            </a:r>
            <a:r>
              <a:rPr lang="es-ES" sz="2800" dirty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 diversas culturas fundamentadas en </a:t>
            </a:r>
            <a:r>
              <a:rPr lang="es-ES" sz="2800" b="1" dirty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creencias, principios y valores </a:t>
            </a:r>
            <a:r>
              <a:rPr lang="es-ES" sz="2800" dirty="0">
                <a:solidFill>
                  <a:srgbClr val="FF6711"/>
                </a:solidFill>
                <a:effectLst>
                  <a:innerShdw blurRad="1270000" dist="1676400" dir="1560000">
                    <a:prstClr val="black"/>
                  </a:innerShdw>
                </a:effectLst>
              </a:rPr>
              <a:t>diferentes que en ocasiones compiten y en ocasiones cooperan, en el establecimiento de los parámetros que definen la realidad social compartida.</a:t>
            </a:r>
            <a:endParaRPr lang="es-ES_tradnl" sz="2800" dirty="0">
              <a:solidFill>
                <a:srgbClr val="FF6711"/>
              </a:solidFill>
              <a:effectLst>
                <a:innerShdw blurRad="1270000" dist="1676400" dir="1560000">
                  <a:prstClr val="black"/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249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67" y="467239"/>
            <a:ext cx="4455758" cy="5491722"/>
          </a:xfrm>
          <a:prstGeom prst="rect">
            <a:avLst/>
          </a:prstGeom>
        </p:spPr>
      </p:pic>
      <p:pic>
        <p:nvPicPr>
          <p:cNvPr id="11" name="Picture 2" descr="magen relacionad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"/>
          <a:stretch/>
        </p:blipFill>
        <p:spPr bwMode="auto">
          <a:xfrm>
            <a:off x="5498009" y="467239"/>
            <a:ext cx="6060103" cy="549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896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41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84637" y="1831772"/>
            <a:ext cx="742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Texto en gris en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calibri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mínimo a 12 puntos. Utilice esta diapositiva para información más robusta y gráficos.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672908" y="945042"/>
            <a:ext cx="4846185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2800" b="1" dirty="0">
                <a:solidFill>
                  <a:srgbClr val="FF6600"/>
                </a:solidFill>
              </a:rPr>
              <a:t>Título en </a:t>
            </a:r>
            <a:r>
              <a:rPr lang="es-ES" sz="2800" b="1" dirty="0" err="1">
                <a:solidFill>
                  <a:srgbClr val="FF6600"/>
                </a:solidFill>
              </a:rPr>
              <a:t>calibri</a:t>
            </a:r>
            <a:r>
              <a:rPr lang="es-ES" sz="2800" b="1" dirty="0">
                <a:solidFill>
                  <a:srgbClr val="FF6600"/>
                </a:solidFill>
              </a:rPr>
              <a:t> en color naranja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6" name="Picture 2" descr="esultado de imagen de percepcion visua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" b="2180"/>
          <a:stretch/>
        </p:blipFill>
        <p:spPr bwMode="auto">
          <a:xfrm>
            <a:off x="0" y="0"/>
            <a:ext cx="12192000" cy="607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6207162" y="0"/>
            <a:ext cx="5984838" cy="607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356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01042 1.01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5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sultado de imagen de debate"/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015" y="300181"/>
            <a:ext cx="9252577" cy="586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80701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36142" y="3730216"/>
            <a:ext cx="11155858" cy="2419351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228658" y="4204361"/>
            <a:ext cx="51316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La 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IRON</a:t>
            </a:r>
            <a:r>
              <a:rPr lang="es-ES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ÍA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 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se dirige a aquel que pretenden saber, pero que en realidad es ignorante.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6866339" y="4215119"/>
            <a:ext cx="4983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La </a:t>
            </a:r>
            <a:r>
              <a:rPr lang="es-ES_tradnl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MAY</a:t>
            </a:r>
            <a:r>
              <a:rPr lang="es-ES" sz="2800" b="1" dirty="0">
                <a:solidFill>
                  <a:schemeClr val="bg1"/>
                </a:solidFill>
                <a:ea typeface="Avenir Book" charset="0"/>
                <a:cs typeface="Avenir Book" charset="0"/>
              </a:rPr>
              <a:t>ÉUTICA</a:t>
            </a:r>
            <a:r>
              <a:rPr lang="es-ES_tradnl" sz="2800" dirty="0">
                <a:solidFill>
                  <a:schemeClr val="bg1"/>
                </a:solidFill>
                <a:ea typeface="Avenir Book" charset="0"/>
                <a:cs typeface="Avenir Book" charset="0"/>
              </a:rPr>
              <a:t> se dirige al que se cree un ignorante sin serlo. </a:t>
            </a:r>
          </a:p>
        </p:txBody>
      </p:sp>
    </p:spTree>
    <p:extLst>
      <p:ext uri="{BB962C8B-B14F-4D97-AF65-F5344CB8AC3E}">
        <p14:creationId xmlns:p14="http://schemas.microsoft.com/office/powerpoint/2010/main" val="1284703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966264" y="2380066"/>
            <a:ext cx="2619721" cy="16619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r>
              <a:rPr lang="es-ES" sz="3600" b="1" dirty="0" smtClean="0">
                <a:solidFill>
                  <a:srgbClr val="FF6600"/>
                </a:solidFill>
              </a:rPr>
              <a:t>Aprender a hacer preguntas</a:t>
            </a:r>
            <a:endParaRPr lang="es-ES" sz="36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62" y="-267919"/>
            <a:ext cx="7863840" cy="636819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054100" cy="6884969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3"/>
          <p:cNvSpPr txBox="1"/>
          <p:nvPr/>
        </p:nvSpPr>
        <p:spPr>
          <a:xfrm rot="16200000">
            <a:off x="-2975066" y="2852367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pic>
        <p:nvPicPr>
          <p:cNvPr id="15" name="Imagen 14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953" y="4739778"/>
            <a:ext cx="2054711" cy="691936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8550972" y="5767219"/>
            <a:ext cx="1725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200" smtClean="0">
                <a:solidFill>
                  <a:srgbClr val="FF6711"/>
                </a:solidFill>
              </a:rPr>
              <a:t>¡pincha </a:t>
            </a:r>
            <a:r>
              <a:rPr lang="es-ES_tradnl" sz="1200" dirty="0" smtClean="0">
                <a:solidFill>
                  <a:srgbClr val="FF6711"/>
                </a:solidFill>
              </a:rPr>
              <a:t>sobre </a:t>
            </a:r>
            <a:r>
              <a:rPr lang="es-ES_tradnl" sz="1200" smtClean="0">
                <a:solidFill>
                  <a:srgbClr val="FF6711"/>
                </a:solidFill>
              </a:rPr>
              <a:t>la imagen!</a:t>
            </a:r>
            <a:endParaRPr lang="es-ES_tradnl" sz="1200" dirty="0">
              <a:solidFill>
                <a:srgbClr val="FF6711"/>
              </a:solidFill>
            </a:endParaRPr>
          </a:p>
        </p:txBody>
      </p:sp>
      <p:cxnSp>
        <p:nvCxnSpPr>
          <p:cNvPr id="17" name="Conector curvado 16"/>
          <p:cNvCxnSpPr>
            <a:stCxn id="16" idx="3"/>
            <a:endCxn id="15" idx="2"/>
          </p:cNvCxnSpPr>
          <p:nvPr/>
        </p:nvCxnSpPr>
        <p:spPr>
          <a:xfrm flipV="1">
            <a:off x="10276124" y="5431714"/>
            <a:ext cx="454185" cy="474005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8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054100" y="3646"/>
            <a:ext cx="11137900" cy="6191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287" y="10757"/>
            <a:ext cx="5457713" cy="553177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054100" cy="6884969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75066" y="2852367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FORMADOR</a:t>
            </a:r>
          </a:p>
        </p:txBody>
      </p:sp>
      <p:sp>
        <p:nvSpPr>
          <p:cNvPr id="10" name="CuadroTexto 9">
            <a:hlinkClick r:id="rId5"/>
          </p:cNvPr>
          <p:cNvSpPr txBox="1"/>
          <p:nvPr/>
        </p:nvSpPr>
        <p:spPr>
          <a:xfrm>
            <a:off x="4270956" y="5810308"/>
            <a:ext cx="4081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200" dirty="0" smtClean="0"/>
              <a:t>Elder L. &amp; Paul R. </a:t>
            </a:r>
            <a:r>
              <a:rPr lang="es-ES_tradnl" sz="1200" dirty="0" smtClean="0">
                <a:solidFill>
                  <a:srgbClr val="FF6711"/>
                </a:solidFill>
              </a:rPr>
              <a:t>El arte de formular preguntas esenciales (</a:t>
            </a:r>
            <a:r>
              <a:rPr lang="es-ES_tradnl" sz="1200" dirty="0" err="1" smtClean="0">
                <a:solidFill>
                  <a:srgbClr val="FF6711"/>
                </a:solidFill>
              </a:rPr>
              <a:t>pdf</a:t>
            </a:r>
            <a:r>
              <a:rPr lang="es-ES_tradnl" sz="1200" dirty="0" smtClean="0">
                <a:solidFill>
                  <a:srgbClr val="FF6711"/>
                </a:solidFill>
              </a:rPr>
              <a:t>)</a:t>
            </a:r>
            <a:endParaRPr lang="es-ES_tradnl" sz="1200" dirty="0">
              <a:solidFill>
                <a:srgbClr val="FF671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1" y="20094"/>
            <a:ext cx="5680186" cy="544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95095" y="1568047"/>
            <a:ext cx="90654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El objetivo principal no es la adquisición de conocimientos, sino el </a:t>
            </a: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desarrollo de la pro-actividad 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(iniciativa), </a:t>
            </a: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la creatividad, la responsabilidad y el saber práctico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ALUMNOS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880433" y="431225"/>
            <a:ext cx="4431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rgbClr val="FF6711"/>
                </a:solidFill>
              </a:rPr>
              <a:t>Aprendizaje colaborativo</a:t>
            </a:r>
            <a:endParaRPr lang="es-ES_tradnl" sz="3200" dirty="0">
              <a:solidFill>
                <a:srgbClr val="FF671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-452747" y="2915322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027737" y="3251468"/>
            <a:ext cx="90001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ClrTx/>
            </a:pP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El trabajo en pequeños grupos contribuye a satisfacer el </a:t>
            </a: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deseo de reconocimiento o aprobación social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977841" y="4743431"/>
            <a:ext cx="90980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Un grupo </a:t>
            </a:r>
            <a:r>
              <a:rPr lang="es-ES" sz="2800" b="1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cooperativo</a:t>
            </a:r>
            <a:r>
              <a:rPr lang="es-ES" sz="280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 realiza más y mejor trabajo que un equipo competitivo.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509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12186365" cy="6416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33" y="124394"/>
            <a:ext cx="8669610" cy="616788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CuadroTexto 9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ALUMNOS</a:t>
            </a:r>
          </a:p>
        </p:txBody>
      </p:sp>
    </p:spTree>
    <p:extLst>
      <p:ext uri="{BB962C8B-B14F-4D97-AF65-F5344CB8AC3E}">
        <p14:creationId xmlns:p14="http://schemas.microsoft.com/office/powerpoint/2010/main" val="2636457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1054100" y="1747939"/>
            <a:ext cx="11155858" cy="46222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02921" y="346406"/>
            <a:ext cx="4846185" cy="9848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6600"/>
                </a:solidFill>
              </a:rPr>
              <a:t>Técnica de grupo: </a:t>
            </a:r>
          </a:p>
          <a:p>
            <a:pPr algn="ctr"/>
            <a:r>
              <a:rPr lang="es-ES" sz="3200" b="1" dirty="0" smtClean="0">
                <a:solidFill>
                  <a:srgbClr val="FF6600"/>
                </a:solidFill>
              </a:rPr>
              <a:t>Phillips 6/6</a:t>
            </a:r>
            <a:endParaRPr lang="es-ES" sz="3200" b="1" dirty="0">
              <a:solidFill>
                <a:srgbClr val="FF66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1946519" y="2518334"/>
            <a:ext cx="9307237" cy="33735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El formador expondrá en una pizarra o diapositiva la pregunta o problema a resolver. No juzgará las ideas de los alumnos.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24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Se divide al grupo en </a:t>
            </a: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equipos de 6 personas 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que discutirán un tema, responderán a una pregunta o resolverán un problema propuesto por el formador; durante </a:t>
            </a: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6 minutos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, para obtener alguna conclusión.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24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Los estudiantes </a:t>
            </a: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exponen sus opiniones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, </a:t>
            </a: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analizan el problema 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y </a:t>
            </a: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toman decisiones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.</a:t>
            </a:r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ALUMNOS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667258" y="1712819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chemeClr val="bg1"/>
                </a:solidFill>
              </a:rPr>
              <a:t>Descripci</a:t>
            </a:r>
            <a:r>
              <a:rPr lang="es-ES" sz="2800" b="1" dirty="0" err="1" smtClean="0">
                <a:solidFill>
                  <a:schemeClr val="bg1"/>
                </a:solidFill>
              </a:rPr>
              <a:t>ón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321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1048465" y="2701658"/>
            <a:ext cx="11155858" cy="46222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ALUMNOS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730483" y="279014"/>
            <a:ext cx="9963510" cy="618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sz="2400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Suele utilizarse como apoyo a otras técnicas, cuando se </a:t>
            </a:r>
            <a:r>
              <a:rPr lang="es-ES" sz="24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pretende promover</a:t>
            </a:r>
            <a:r>
              <a:rPr lang="es-ES" sz="2400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endParaRPr lang="es-ES" sz="2400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es-ES" sz="2400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1211882" y="3126003"/>
            <a:ext cx="5205401" cy="3176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es-ES" b="1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El formador expone un tema con la mayor precisión posible.</a:t>
            </a:r>
            <a:b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Organiza los grupos con 6 alumnos máximo.</a:t>
            </a:r>
            <a:b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Cada grupo elige un secretario que irá tomando notas y un moderador para controlar el tiempo y organizar las intervenciones.</a:t>
            </a:r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6451730" y="3424336"/>
            <a:ext cx="5597470" cy="29814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 startAt="4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Durante 6 minutos cada miembro expondrá sus ideas. Finalmente se dejará 1 minuto resumir y extraer conclusiones.</a:t>
            </a:r>
            <a:b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 startAt="4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El secretario de cada grupo anotará en la pizarra las conclusiones.</a:t>
            </a:r>
            <a:b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 startAt="4"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Finalmente se comparan los resultados y se realiza un debate resumen.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es-ES" cap="none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154465" y="1056766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ClrTx/>
              <a:buFont typeface="Arial" charset="0"/>
              <a:buChar char="•"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La participación de todo el grupo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Tx/>
              <a:buFont typeface="Arial" charset="0"/>
              <a:buChar char="•"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Obtener muchas opiniones en poco tiempo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Tx/>
              <a:buFont typeface="Arial" charset="0"/>
              <a:buChar char="•"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Descubrir divergencias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Tx/>
              <a:buFont typeface="Arial" charset="0"/>
              <a:buChar char="•"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Resolver un problema creativamente.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398851" y="2657912"/>
            <a:ext cx="2368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Procedimiento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966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1036142" y="708956"/>
            <a:ext cx="11155858" cy="462222"/>
          </a:xfrm>
          <a:prstGeom prst="rect">
            <a:avLst/>
          </a:prstGeom>
          <a:solidFill>
            <a:srgbClr val="FF671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480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DF19F3F-181E-43A2-8311-C11B0E001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71" y="6198323"/>
            <a:ext cx="863222" cy="4294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-5635" y="2"/>
            <a:ext cx="1054100" cy="6858002"/>
          </a:xfrm>
          <a:prstGeom prst="rect">
            <a:avLst/>
          </a:prstGeom>
          <a:gradFill flip="none" rotWithShape="1">
            <a:gsLst>
              <a:gs pos="0">
                <a:srgbClr val="FF6711">
                  <a:tint val="66000"/>
                  <a:satMod val="160000"/>
                </a:srgbClr>
              </a:gs>
              <a:gs pos="50000">
                <a:srgbClr val="FF6711">
                  <a:tint val="44500"/>
                  <a:satMod val="160000"/>
                </a:srgbClr>
              </a:gs>
              <a:gs pos="100000">
                <a:srgbClr val="FF6711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 rot="16200000">
            <a:off x="-2946254" y="2828835"/>
            <a:ext cx="685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800" b="1" dirty="0" smtClean="0">
                <a:solidFill>
                  <a:srgbClr val="FF6711"/>
                </a:solidFill>
                <a:latin typeface="Calibri"/>
                <a:cs typeface="Calibri"/>
              </a:rPr>
              <a:t>ALUMNOS - ALUMNOS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869702" y="672436"/>
            <a:ext cx="1459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smtClean="0">
                <a:solidFill>
                  <a:schemeClr val="bg1"/>
                </a:solidFill>
              </a:rPr>
              <a:t>Ventajas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1435279" y="1586161"/>
            <a:ext cx="4956895" cy="39995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Promueve la participación democrática, evita el monopolio de unos pocos e invita a superar la timidez.</a:t>
            </a:r>
            <a:b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Obtiene muchas opiniones en poco tiempo</a:t>
            </a:r>
            <a:b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Desarrolla la concentración y síntesis.</a:t>
            </a:r>
            <a:b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Saca partido de la heterogeneidad del grupo.</a:t>
            </a:r>
            <a:b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Permite el anonimato (el secretario no anota quién emite las opiniones)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</p:txBody>
      </p:sp>
      <p:sp>
        <p:nvSpPr>
          <p:cNvPr id="14" name="Marcador de contenido 2"/>
          <p:cNvSpPr txBox="1">
            <a:spLocks/>
          </p:cNvSpPr>
          <p:nvPr/>
        </p:nvSpPr>
        <p:spPr>
          <a:xfrm>
            <a:off x="6825181" y="1586161"/>
            <a:ext cx="5011632" cy="2404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s-ES" cap="none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Loa participantes deben contar con cierto conocimiento previo del tema</a:t>
            </a:r>
            <a:r>
              <a:rPr lang="es-ES" cap="none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.</a:t>
            </a:r>
            <a:br>
              <a:rPr lang="es-ES" cap="none" smtClean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</a:br>
            <a:endParaRPr lang="es-ES" cap="none">
              <a:solidFill>
                <a:schemeClr val="tx1">
                  <a:lumMod val="50000"/>
                  <a:lumOff val="50000"/>
                </a:schemeClr>
              </a:solidFill>
              <a:ea typeface="Candara" charset="0"/>
              <a:cs typeface="Candar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s-ES" cap="none" dirty="0">
                <a:solidFill>
                  <a:schemeClr val="tx1">
                    <a:lumMod val="50000"/>
                    <a:lumOff val="50000"/>
                  </a:schemeClr>
                </a:solidFill>
                <a:ea typeface="Candara" charset="0"/>
                <a:cs typeface="Candara" charset="0"/>
              </a:rPr>
              <a:t>Se aborda el tema con cierta superficialidad por el corto tiempo.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108290" y="677647"/>
            <a:ext cx="2445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Inconvenientes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848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00258" y="5631796"/>
            <a:ext cx="6193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Todos los procesos de formación del SENA son gratuitos e incluyentes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30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200" dirty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10841</TotalTime>
  <Words>2969</Words>
  <Application>Microsoft Macintosh PowerPoint</Application>
  <PresentationFormat>Panorámica</PresentationFormat>
  <Paragraphs>348</Paragraphs>
  <Slides>60</Slides>
  <Notes>47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8" baseType="lpstr">
      <vt:lpstr>Arial</vt:lpstr>
      <vt:lpstr>Avenir Book</vt:lpstr>
      <vt:lpstr>Calibri</vt:lpstr>
      <vt:lpstr>Calibri Light</vt:lpstr>
      <vt:lpstr>Candara</vt:lpstr>
      <vt:lpstr>Herculanum</vt:lpstr>
      <vt:lpstr>Mangal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¿Por qué interpretamos una misma realidad de maneras diferentes?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Julio Esteban</cp:lastModifiedBy>
  <cp:revision>284</cp:revision>
  <dcterms:created xsi:type="dcterms:W3CDTF">2019-03-30T15:00:40Z</dcterms:created>
  <dcterms:modified xsi:type="dcterms:W3CDTF">2020-04-07T15:43:32Z</dcterms:modified>
</cp:coreProperties>
</file>